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9"/>
  </p:notesMasterIdLst>
  <p:handoutMasterIdLst>
    <p:handoutMasterId r:id="rId30"/>
  </p:handoutMasterIdLst>
  <p:sldIdLst>
    <p:sldId id="513" r:id="rId2"/>
    <p:sldId id="290" r:id="rId3"/>
    <p:sldId id="493" r:id="rId4"/>
    <p:sldId id="381" r:id="rId5"/>
    <p:sldId id="491" r:id="rId6"/>
    <p:sldId id="525" r:id="rId7"/>
    <p:sldId id="528" r:id="rId8"/>
    <p:sldId id="529" r:id="rId9"/>
    <p:sldId id="514" r:id="rId10"/>
    <p:sldId id="526" r:id="rId11"/>
    <p:sldId id="527" r:id="rId12"/>
    <p:sldId id="515" r:id="rId13"/>
    <p:sldId id="498" r:id="rId14"/>
    <p:sldId id="499" r:id="rId15"/>
    <p:sldId id="502" r:id="rId16"/>
    <p:sldId id="516" r:id="rId17"/>
    <p:sldId id="517" r:id="rId18"/>
    <p:sldId id="518" r:id="rId19"/>
    <p:sldId id="519" r:id="rId20"/>
    <p:sldId id="520" r:id="rId21"/>
    <p:sldId id="521" r:id="rId22"/>
    <p:sldId id="522" r:id="rId23"/>
    <p:sldId id="523" r:id="rId24"/>
    <p:sldId id="524" r:id="rId25"/>
    <p:sldId id="510" r:id="rId26"/>
    <p:sldId id="511" r:id="rId27"/>
    <p:sldId id="512"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8C4D99E-3D76-4600-87EF-EB5ACE23821A}">
          <p14:sldIdLst>
            <p14:sldId id="513"/>
            <p14:sldId id="290"/>
            <p14:sldId id="493"/>
            <p14:sldId id="381"/>
            <p14:sldId id="491"/>
            <p14:sldId id="525"/>
            <p14:sldId id="528"/>
            <p14:sldId id="529"/>
            <p14:sldId id="514"/>
            <p14:sldId id="526"/>
            <p14:sldId id="527"/>
            <p14:sldId id="515"/>
            <p14:sldId id="498"/>
            <p14:sldId id="499"/>
            <p14:sldId id="502"/>
            <p14:sldId id="516"/>
            <p14:sldId id="517"/>
            <p14:sldId id="518"/>
            <p14:sldId id="519"/>
            <p14:sldId id="520"/>
            <p14:sldId id="521"/>
            <p14:sldId id="522"/>
            <p14:sldId id="523"/>
            <p14:sldId id="524"/>
            <p14:sldId id="510"/>
            <p14:sldId id="511"/>
            <p14:sldId id="51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mwell, David" initials="CD" lastIdx="6" clrIdx="0"/>
  <p:cmAuthor id="2" name="Melissa Gannon" initials="MG" lastIdx="1" clrIdx="1">
    <p:extLst>
      <p:ext uri="{19B8F6BF-5375-455C-9EA6-DF929625EA0E}">
        <p15:presenceInfo xmlns:p15="http://schemas.microsoft.com/office/powerpoint/2012/main" userId="S-1-5-21-508823625-544670423-1912232085-30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76D"/>
    <a:srgbClr val="A06D84"/>
    <a:srgbClr val="DECCD4"/>
    <a:srgbClr val="BA94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D4508-BD7F-48CB-AA94-EA9DE5DC5092}" v="189" dt="2020-04-01T15:52:50.725"/>
    <p1510:client id="{4264F806-8C8A-6AB9-6E1C-7F1D7943B366}" v="36" dt="2020-04-02T15:58:40.321"/>
    <p1510:client id="{AFA514DA-CFEE-E4D3-4023-553BB1524AB0}" v="256" dt="2020-04-02T15:37:38.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85632" autoAdjust="0"/>
  </p:normalViewPr>
  <p:slideViewPr>
    <p:cSldViewPr>
      <p:cViewPr>
        <p:scale>
          <a:sx n="66" d="100"/>
          <a:sy n="66" d="100"/>
        </p:scale>
        <p:origin x="1698" y="-234"/>
      </p:cViewPr>
      <p:guideLst>
        <p:guide orient="horz" pos="2160"/>
        <p:guide pos="2880"/>
      </p:guideLst>
    </p:cSldViewPr>
  </p:slideViewPr>
  <p:outlineViewPr>
    <p:cViewPr>
      <p:scale>
        <a:sx n="33" d="100"/>
        <a:sy n="33" d="100"/>
      </p:scale>
      <p:origin x="0" y="-268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61" d="100"/>
          <a:sy n="61" d="100"/>
        </p:scale>
        <p:origin x="28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rcseng.ac.uk\shares\Departmental\Departments\Audit\BreastCancerOlderPatients\Reports%20&amp;%20Publications\Annual%20Report%202020\Supplementary%20Materials\For%20Publication\NABCOP_Annual_Report_2020_NHS_Organisation_Data_Viewer%20Version090720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DQ_Summary!$B$41</c:f>
              <c:strCache>
                <c:ptCount val="1"/>
                <c:pt idx="0">
                  <c:v>80+ yrs</c:v>
                </c:pt>
              </c:strCache>
            </c:strRef>
          </c:tx>
          <c:spPr>
            <a:solidFill>
              <a:srgbClr val="9D6B85"/>
            </a:solidFill>
            <a:ln>
              <a:noFill/>
            </a:ln>
            <a:effectLst/>
          </c:spPr>
          <c:invertIfNegative val="0"/>
          <c:dPt>
            <c:idx val="9"/>
            <c:invertIfNegative val="0"/>
            <c:bubble3D val="0"/>
            <c:spPr>
              <a:noFill/>
              <a:ln>
                <a:noFill/>
              </a:ln>
              <a:effectLst/>
            </c:spPr>
            <c:extLst>
              <c:ext xmlns:c16="http://schemas.microsoft.com/office/drawing/2014/chart" uri="{C3380CC4-5D6E-409C-BE32-E72D297353CC}">
                <c16:uniqueId val="{00000001-61A9-4B70-A6CC-598314177057}"/>
              </c:ext>
            </c:extLst>
          </c:dPt>
          <c:dPt>
            <c:idx val="15"/>
            <c:invertIfNegative val="0"/>
            <c:bubble3D val="0"/>
            <c:spPr>
              <a:noFill/>
              <a:ln>
                <a:noFill/>
              </a:ln>
              <a:effectLst/>
            </c:spPr>
            <c:extLst>
              <c:ext xmlns:c16="http://schemas.microsoft.com/office/drawing/2014/chart" uri="{C3380CC4-5D6E-409C-BE32-E72D297353CC}">
                <c16:uniqueId val="{00000003-61A9-4B70-A6CC-598314177057}"/>
              </c:ext>
            </c:extLst>
          </c:dPt>
          <c:dPt>
            <c:idx val="20"/>
            <c:invertIfNegative val="0"/>
            <c:bubble3D val="0"/>
            <c:spPr>
              <a:noFill/>
              <a:ln>
                <a:noFill/>
              </a:ln>
              <a:effectLst/>
            </c:spPr>
            <c:extLst>
              <c:ext xmlns:c16="http://schemas.microsoft.com/office/drawing/2014/chart" uri="{C3380CC4-5D6E-409C-BE32-E72D297353CC}">
                <c16:uniqueId val="{00000005-61A9-4B70-A6CC-598314177057}"/>
              </c:ext>
            </c:extLst>
          </c:dPt>
          <c:cat>
            <c:strRef>
              <c:f>DQ_Summary!$C$40:$W$40</c:f>
              <c:strCache>
                <c:ptCount val="21"/>
                <c:pt idx="0">
                  <c:v>PR status (%)</c:v>
                </c:pt>
                <c:pt idx="1">
                  <c:v>Whole tumour size (%)</c:v>
                </c:pt>
                <c:pt idx="2">
                  <c:v>HER2 status (%)</c:v>
                </c:pt>
                <c:pt idx="3">
                  <c:v>ER status (%)</c:v>
                </c:pt>
                <c:pt idx="4">
                  <c:v>Stage (%)</c:v>
                </c:pt>
                <c:pt idx="5">
                  <c:v>Metastases stage (%)</c:v>
                </c:pt>
                <c:pt idx="6">
                  <c:v>Nodal stage (%)</c:v>
                </c:pt>
                <c:pt idx="7">
                  <c:v>Tumour stage (%)</c:v>
                </c:pt>
                <c:pt idx="8">
                  <c:v>Invasive grade (%)</c:v>
                </c:pt>
                <c:pt idx="9">
                  <c:v>Total women diagnosed with Invasive breast cancer in 2018 
(N)</c:v>
                </c:pt>
                <c:pt idx="11">
                  <c:v>HER2 status (%)</c:v>
                </c:pt>
                <c:pt idx="12">
                  <c:v>Whole tumour size (%)</c:v>
                </c:pt>
                <c:pt idx="13">
                  <c:v>ER status (%)</c:v>
                </c:pt>
                <c:pt idx="14">
                  <c:v>Non-invasive grade (%)</c:v>
                </c:pt>
                <c:pt idx="15">
                  <c:v>Total women diagnosed with DCIS breast cancer in 2018 
(N)</c:v>
                </c:pt>
                <c:pt idx="17">
                  <c:v>WHO PS (%)*</c:v>
                </c:pt>
                <c:pt idx="18">
                  <c:v>CNS contact (%)</c:v>
                </c:pt>
                <c:pt idx="19">
                  <c:v>Laterality (%)</c:v>
                </c:pt>
                <c:pt idx="20">
                  <c:v>Total women diagnosed in 2018 
(N)</c:v>
                </c:pt>
              </c:strCache>
            </c:strRef>
          </c:cat>
          <c:val>
            <c:numRef>
              <c:f>DQ_Summary!$C$41:$W$41</c:f>
              <c:numCache>
                <c:formatCode>0%</c:formatCode>
                <c:ptCount val="21"/>
                <c:pt idx="0">
                  <c:v>0.46</c:v>
                </c:pt>
                <c:pt idx="1">
                  <c:v>0.73</c:v>
                </c:pt>
                <c:pt idx="2">
                  <c:v>0.73</c:v>
                </c:pt>
                <c:pt idx="3">
                  <c:v>0.88</c:v>
                </c:pt>
                <c:pt idx="4">
                  <c:v>1</c:v>
                </c:pt>
                <c:pt idx="5">
                  <c:v>1</c:v>
                </c:pt>
                <c:pt idx="6">
                  <c:v>1</c:v>
                </c:pt>
                <c:pt idx="7">
                  <c:v>1</c:v>
                </c:pt>
                <c:pt idx="8">
                  <c:v>1</c:v>
                </c:pt>
                <c:pt idx="9" formatCode="0">
                  <c:v>0</c:v>
                </c:pt>
                <c:pt idx="11">
                  <c:v>0.25</c:v>
                </c:pt>
                <c:pt idx="12">
                  <c:v>0</c:v>
                </c:pt>
                <c:pt idx="13">
                  <c:v>0.5</c:v>
                </c:pt>
                <c:pt idx="14">
                  <c:v>1</c:v>
                </c:pt>
                <c:pt idx="15" formatCode="0">
                  <c:v>0</c:v>
                </c:pt>
                <c:pt idx="17">
                  <c:v>0.8</c:v>
                </c:pt>
                <c:pt idx="18">
                  <c:v>0.83</c:v>
                </c:pt>
                <c:pt idx="19">
                  <c:v>1</c:v>
                </c:pt>
                <c:pt idx="20" formatCode="0">
                  <c:v>0</c:v>
                </c:pt>
              </c:numCache>
            </c:numRef>
          </c:val>
          <c:extLst>
            <c:ext xmlns:c16="http://schemas.microsoft.com/office/drawing/2014/chart" uri="{C3380CC4-5D6E-409C-BE32-E72D297353CC}">
              <c16:uniqueId val="{00000006-61A9-4B70-A6CC-598314177057}"/>
            </c:ext>
          </c:extLst>
        </c:ser>
        <c:ser>
          <c:idx val="1"/>
          <c:order val="1"/>
          <c:tx>
            <c:strRef>
              <c:f>DQ_Summary!$B$42</c:f>
              <c:strCache>
                <c:ptCount val="1"/>
                <c:pt idx="0">
                  <c:v>70-79 yrs</c:v>
                </c:pt>
              </c:strCache>
            </c:strRef>
          </c:tx>
          <c:spPr>
            <a:solidFill>
              <a:srgbClr val="E8DCE2"/>
            </a:solidFill>
            <a:ln>
              <a:noFill/>
            </a:ln>
            <a:effectLst/>
          </c:spPr>
          <c:invertIfNegative val="0"/>
          <c:dPt>
            <c:idx val="9"/>
            <c:invertIfNegative val="0"/>
            <c:bubble3D val="0"/>
            <c:spPr>
              <a:noFill/>
              <a:ln>
                <a:noFill/>
              </a:ln>
              <a:effectLst/>
            </c:spPr>
            <c:extLst>
              <c:ext xmlns:c16="http://schemas.microsoft.com/office/drawing/2014/chart" uri="{C3380CC4-5D6E-409C-BE32-E72D297353CC}">
                <c16:uniqueId val="{00000008-61A9-4B70-A6CC-598314177057}"/>
              </c:ext>
            </c:extLst>
          </c:dPt>
          <c:dPt>
            <c:idx val="15"/>
            <c:invertIfNegative val="0"/>
            <c:bubble3D val="0"/>
            <c:spPr>
              <a:noFill/>
              <a:ln>
                <a:noFill/>
              </a:ln>
              <a:effectLst/>
            </c:spPr>
            <c:extLst>
              <c:ext xmlns:c16="http://schemas.microsoft.com/office/drawing/2014/chart" uri="{C3380CC4-5D6E-409C-BE32-E72D297353CC}">
                <c16:uniqueId val="{0000000A-61A9-4B70-A6CC-598314177057}"/>
              </c:ext>
            </c:extLst>
          </c:dPt>
          <c:dPt>
            <c:idx val="20"/>
            <c:invertIfNegative val="0"/>
            <c:bubble3D val="0"/>
            <c:spPr>
              <a:noFill/>
              <a:ln>
                <a:noFill/>
              </a:ln>
              <a:effectLst/>
            </c:spPr>
            <c:extLst>
              <c:ext xmlns:c16="http://schemas.microsoft.com/office/drawing/2014/chart" uri="{C3380CC4-5D6E-409C-BE32-E72D297353CC}">
                <c16:uniqueId val="{0000000C-61A9-4B70-A6CC-598314177057}"/>
              </c:ext>
            </c:extLst>
          </c:dPt>
          <c:cat>
            <c:strRef>
              <c:f>DQ_Summary!$C$40:$W$40</c:f>
              <c:strCache>
                <c:ptCount val="21"/>
                <c:pt idx="0">
                  <c:v>PR status (%)</c:v>
                </c:pt>
                <c:pt idx="1">
                  <c:v>Whole tumour size (%)</c:v>
                </c:pt>
                <c:pt idx="2">
                  <c:v>HER2 status (%)</c:v>
                </c:pt>
                <c:pt idx="3">
                  <c:v>ER status (%)</c:v>
                </c:pt>
                <c:pt idx="4">
                  <c:v>Stage (%)</c:v>
                </c:pt>
                <c:pt idx="5">
                  <c:v>Metastases stage (%)</c:v>
                </c:pt>
                <c:pt idx="6">
                  <c:v>Nodal stage (%)</c:v>
                </c:pt>
                <c:pt idx="7">
                  <c:v>Tumour stage (%)</c:v>
                </c:pt>
                <c:pt idx="8">
                  <c:v>Invasive grade (%)</c:v>
                </c:pt>
                <c:pt idx="9">
                  <c:v>Total women diagnosed with Invasive breast cancer in 2018 
(N)</c:v>
                </c:pt>
                <c:pt idx="11">
                  <c:v>HER2 status (%)</c:v>
                </c:pt>
                <c:pt idx="12">
                  <c:v>Whole tumour size (%)</c:v>
                </c:pt>
                <c:pt idx="13">
                  <c:v>ER status (%)</c:v>
                </c:pt>
                <c:pt idx="14">
                  <c:v>Non-invasive grade (%)</c:v>
                </c:pt>
                <c:pt idx="15">
                  <c:v>Total women diagnosed with DCIS breast cancer in 2018 
(N)</c:v>
                </c:pt>
                <c:pt idx="17">
                  <c:v>WHO PS (%)*</c:v>
                </c:pt>
                <c:pt idx="18">
                  <c:v>CNS contact (%)</c:v>
                </c:pt>
                <c:pt idx="19">
                  <c:v>Laterality (%)</c:v>
                </c:pt>
                <c:pt idx="20">
                  <c:v>Total women diagnosed in 2018 
(N)</c:v>
                </c:pt>
              </c:strCache>
            </c:strRef>
          </c:cat>
          <c:val>
            <c:numRef>
              <c:f>DQ_Summary!$C$42:$W$42</c:f>
              <c:numCache>
                <c:formatCode>0%</c:formatCode>
                <c:ptCount val="21"/>
                <c:pt idx="0">
                  <c:v>0.28999999999999998</c:v>
                </c:pt>
                <c:pt idx="1">
                  <c:v>0.92</c:v>
                </c:pt>
                <c:pt idx="2">
                  <c:v>0.92</c:v>
                </c:pt>
                <c:pt idx="3">
                  <c:v>0.92</c:v>
                </c:pt>
                <c:pt idx="4">
                  <c:v>1</c:v>
                </c:pt>
                <c:pt idx="5">
                  <c:v>1</c:v>
                </c:pt>
                <c:pt idx="6">
                  <c:v>0.96</c:v>
                </c:pt>
                <c:pt idx="7">
                  <c:v>0.92</c:v>
                </c:pt>
                <c:pt idx="8">
                  <c:v>1</c:v>
                </c:pt>
                <c:pt idx="9" formatCode="0">
                  <c:v>0</c:v>
                </c:pt>
                <c:pt idx="11">
                  <c:v>0</c:v>
                </c:pt>
                <c:pt idx="12">
                  <c:v>0</c:v>
                </c:pt>
                <c:pt idx="13">
                  <c:v>0.5</c:v>
                </c:pt>
                <c:pt idx="14">
                  <c:v>0.5</c:v>
                </c:pt>
                <c:pt idx="15" formatCode="0">
                  <c:v>0</c:v>
                </c:pt>
                <c:pt idx="17">
                  <c:v>0.88</c:v>
                </c:pt>
                <c:pt idx="18">
                  <c:v>0.92</c:v>
                </c:pt>
                <c:pt idx="19">
                  <c:v>1</c:v>
                </c:pt>
                <c:pt idx="20" formatCode="0">
                  <c:v>0</c:v>
                </c:pt>
              </c:numCache>
            </c:numRef>
          </c:val>
          <c:extLst>
            <c:ext xmlns:c16="http://schemas.microsoft.com/office/drawing/2014/chart" uri="{C3380CC4-5D6E-409C-BE32-E72D297353CC}">
              <c16:uniqueId val="{0000000D-61A9-4B70-A6CC-598314177057}"/>
            </c:ext>
          </c:extLst>
        </c:ser>
        <c:ser>
          <c:idx val="2"/>
          <c:order val="2"/>
          <c:tx>
            <c:strRef>
              <c:f>DQ_Summary!$B$43</c:f>
              <c:strCache>
                <c:ptCount val="1"/>
                <c:pt idx="0">
                  <c:v>50-69 yrs</c:v>
                </c:pt>
              </c:strCache>
            </c:strRef>
          </c:tx>
          <c:spPr>
            <a:solidFill>
              <a:schemeClr val="accent1">
                <a:lumMod val="60000"/>
                <a:lumOff val="40000"/>
              </a:schemeClr>
            </a:solidFill>
            <a:ln>
              <a:noFill/>
            </a:ln>
            <a:effectLst/>
          </c:spPr>
          <c:invertIfNegative val="0"/>
          <c:dPt>
            <c:idx val="9"/>
            <c:invertIfNegative val="0"/>
            <c:bubble3D val="0"/>
            <c:spPr>
              <a:noFill/>
              <a:ln>
                <a:noFill/>
              </a:ln>
              <a:effectLst/>
            </c:spPr>
            <c:extLst>
              <c:ext xmlns:c16="http://schemas.microsoft.com/office/drawing/2014/chart" uri="{C3380CC4-5D6E-409C-BE32-E72D297353CC}">
                <c16:uniqueId val="{0000000F-61A9-4B70-A6CC-598314177057}"/>
              </c:ext>
            </c:extLst>
          </c:dPt>
          <c:dPt>
            <c:idx val="15"/>
            <c:invertIfNegative val="0"/>
            <c:bubble3D val="0"/>
            <c:spPr>
              <a:noFill/>
              <a:ln>
                <a:noFill/>
              </a:ln>
              <a:effectLst/>
            </c:spPr>
            <c:extLst>
              <c:ext xmlns:c16="http://schemas.microsoft.com/office/drawing/2014/chart" uri="{C3380CC4-5D6E-409C-BE32-E72D297353CC}">
                <c16:uniqueId val="{00000011-61A9-4B70-A6CC-598314177057}"/>
              </c:ext>
            </c:extLst>
          </c:dPt>
          <c:dPt>
            <c:idx val="20"/>
            <c:invertIfNegative val="0"/>
            <c:bubble3D val="0"/>
            <c:spPr>
              <a:noFill/>
              <a:ln>
                <a:noFill/>
              </a:ln>
              <a:effectLst/>
            </c:spPr>
            <c:extLst>
              <c:ext xmlns:c16="http://schemas.microsoft.com/office/drawing/2014/chart" uri="{C3380CC4-5D6E-409C-BE32-E72D297353CC}">
                <c16:uniqueId val="{00000013-61A9-4B70-A6CC-598314177057}"/>
              </c:ext>
            </c:extLst>
          </c:dPt>
          <c:cat>
            <c:strRef>
              <c:f>DQ_Summary!$C$40:$W$40</c:f>
              <c:strCache>
                <c:ptCount val="21"/>
                <c:pt idx="0">
                  <c:v>PR status (%)</c:v>
                </c:pt>
                <c:pt idx="1">
                  <c:v>Whole tumour size (%)</c:v>
                </c:pt>
                <c:pt idx="2">
                  <c:v>HER2 status (%)</c:v>
                </c:pt>
                <c:pt idx="3">
                  <c:v>ER status (%)</c:v>
                </c:pt>
                <c:pt idx="4">
                  <c:v>Stage (%)</c:v>
                </c:pt>
                <c:pt idx="5">
                  <c:v>Metastases stage (%)</c:v>
                </c:pt>
                <c:pt idx="6">
                  <c:v>Nodal stage (%)</c:v>
                </c:pt>
                <c:pt idx="7">
                  <c:v>Tumour stage (%)</c:v>
                </c:pt>
                <c:pt idx="8">
                  <c:v>Invasive grade (%)</c:v>
                </c:pt>
                <c:pt idx="9">
                  <c:v>Total women diagnosed with Invasive breast cancer in 2018 
(N)</c:v>
                </c:pt>
                <c:pt idx="11">
                  <c:v>HER2 status (%)</c:v>
                </c:pt>
                <c:pt idx="12">
                  <c:v>Whole tumour size (%)</c:v>
                </c:pt>
                <c:pt idx="13">
                  <c:v>ER status (%)</c:v>
                </c:pt>
                <c:pt idx="14">
                  <c:v>Non-invasive grade (%)</c:v>
                </c:pt>
                <c:pt idx="15">
                  <c:v>Total women diagnosed with DCIS breast cancer in 2018 
(N)</c:v>
                </c:pt>
                <c:pt idx="17">
                  <c:v>WHO PS (%)*</c:v>
                </c:pt>
                <c:pt idx="18">
                  <c:v>CNS contact (%)</c:v>
                </c:pt>
                <c:pt idx="19">
                  <c:v>Laterality (%)</c:v>
                </c:pt>
                <c:pt idx="20">
                  <c:v>Total women diagnosed in 2018 
(N)</c:v>
                </c:pt>
              </c:strCache>
            </c:strRef>
          </c:cat>
          <c:val>
            <c:numRef>
              <c:f>DQ_Summary!$C$43:$W$43</c:f>
              <c:numCache>
                <c:formatCode>0%</c:formatCode>
                <c:ptCount val="21"/>
                <c:pt idx="0">
                  <c:v>0.66</c:v>
                </c:pt>
                <c:pt idx="1">
                  <c:v>0.88</c:v>
                </c:pt>
                <c:pt idx="2">
                  <c:v>0.93</c:v>
                </c:pt>
                <c:pt idx="3">
                  <c:v>1</c:v>
                </c:pt>
                <c:pt idx="4">
                  <c:v>0.96</c:v>
                </c:pt>
                <c:pt idx="5">
                  <c:v>0.98</c:v>
                </c:pt>
                <c:pt idx="6">
                  <c:v>1</c:v>
                </c:pt>
                <c:pt idx="7">
                  <c:v>1</c:v>
                </c:pt>
                <c:pt idx="8">
                  <c:v>0.98</c:v>
                </c:pt>
                <c:pt idx="9" formatCode="0">
                  <c:v>0</c:v>
                </c:pt>
                <c:pt idx="11">
                  <c:v>0</c:v>
                </c:pt>
                <c:pt idx="12">
                  <c:v>0</c:v>
                </c:pt>
                <c:pt idx="13">
                  <c:v>0.91</c:v>
                </c:pt>
                <c:pt idx="14">
                  <c:v>1</c:v>
                </c:pt>
                <c:pt idx="15" formatCode="0">
                  <c:v>0</c:v>
                </c:pt>
                <c:pt idx="17">
                  <c:v>0.57999999999999996</c:v>
                </c:pt>
                <c:pt idx="18">
                  <c:v>0.82</c:v>
                </c:pt>
                <c:pt idx="19">
                  <c:v>1</c:v>
                </c:pt>
                <c:pt idx="20" formatCode="0">
                  <c:v>0</c:v>
                </c:pt>
              </c:numCache>
            </c:numRef>
          </c:val>
          <c:extLst>
            <c:ext xmlns:c16="http://schemas.microsoft.com/office/drawing/2014/chart" uri="{C3380CC4-5D6E-409C-BE32-E72D297353CC}">
              <c16:uniqueId val="{00000014-61A9-4B70-A6CC-598314177057}"/>
            </c:ext>
          </c:extLst>
        </c:ser>
        <c:dLbls>
          <c:showLegendKey val="0"/>
          <c:showVal val="0"/>
          <c:showCatName val="0"/>
          <c:showSerName val="0"/>
          <c:showPercent val="0"/>
          <c:showBubbleSize val="0"/>
        </c:dLbls>
        <c:gapWidth val="219"/>
        <c:axId val="483549064"/>
        <c:axId val="483551688"/>
      </c:barChart>
      <c:catAx>
        <c:axId val="483549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551688"/>
        <c:crosses val="autoZero"/>
        <c:auto val="1"/>
        <c:lblAlgn val="ctr"/>
        <c:lblOffset val="100"/>
        <c:noMultiLvlLbl val="0"/>
      </c:catAx>
      <c:valAx>
        <c:axId val="4835516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549064"/>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Chp9_M1_CT!$M$30</c:f>
              <c:strCache>
                <c:ptCount val="1"/>
                <c:pt idx="0">
                  <c:v>All NABCOP NHS Organisations</c:v>
                </c:pt>
              </c:strCache>
            </c:strRef>
          </c:tx>
          <c:spPr>
            <a:solidFill>
              <a:srgbClr val="9D6B85"/>
            </a:solidFill>
            <a:ln>
              <a:noFill/>
            </a:ln>
            <a:effectLst/>
          </c:spPr>
          <c:invertIfNegative val="0"/>
          <c:cat>
            <c:strRef>
              <c:f>Chp9_M1_CT!$N$28:$O$28</c:f>
              <c:strCache>
                <c:ptCount val="2"/>
                <c:pt idx="0">
                  <c:v>50-69yrs</c:v>
                </c:pt>
                <c:pt idx="1">
                  <c:v>70+ yrs</c:v>
                </c:pt>
              </c:strCache>
            </c:strRef>
          </c:cat>
          <c:val>
            <c:numRef>
              <c:f>Chp9_M1_CT!$N$30:$O$30</c:f>
              <c:numCache>
                <c:formatCode>0%</c:formatCode>
                <c:ptCount val="2"/>
                <c:pt idx="0">
                  <c:v>0.45</c:v>
                </c:pt>
                <c:pt idx="1">
                  <c:v>0.18</c:v>
                </c:pt>
              </c:numCache>
            </c:numRef>
          </c:val>
          <c:extLst>
            <c:ext xmlns:c16="http://schemas.microsoft.com/office/drawing/2014/chart" uri="{C3380CC4-5D6E-409C-BE32-E72D297353CC}">
              <c16:uniqueId val="{00000000-6FF6-4900-A344-125C575FDF2B}"/>
            </c:ext>
          </c:extLst>
        </c:ser>
        <c:ser>
          <c:idx val="2"/>
          <c:order val="2"/>
          <c:tx>
            <c:strRef>
              <c:f>Chp9_M1_CT!$M$31</c:f>
              <c:strCache>
                <c:ptCount val="1"/>
                <c:pt idx="0">
                  <c:v>Airedale NHS Foundation Trust</c:v>
                </c:pt>
              </c:strCache>
            </c:strRef>
          </c:tx>
          <c:spPr>
            <a:solidFill>
              <a:schemeClr val="accent1">
                <a:lumMod val="50000"/>
              </a:schemeClr>
            </a:solidFill>
            <a:ln>
              <a:noFill/>
            </a:ln>
            <a:effectLst/>
          </c:spPr>
          <c:invertIfNegative val="0"/>
          <c:cat>
            <c:strRef>
              <c:f>Chp9_M1_CT!$N$28:$O$28</c:f>
              <c:strCache>
                <c:ptCount val="2"/>
                <c:pt idx="0">
                  <c:v>50-69yrs</c:v>
                </c:pt>
                <c:pt idx="1">
                  <c:v>70+ yrs</c:v>
                </c:pt>
              </c:strCache>
            </c:strRef>
          </c:cat>
          <c:val>
            <c:numRef>
              <c:f>Chp9_M1_CT!$N$31:$O$31</c:f>
              <c:numCache>
                <c:formatCode>0%</c:formatCode>
                <c:ptCount val="2"/>
                <c:pt idx="0">
                  <c:v>0</c:v>
                </c:pt>
                <c:pt idx="1">
                  <c:v>0.14000000000000001</c:v>
                </c:pt>
              </c:numCache>
            </c:numRef>
          </c:val>
          <c:extLst>
            <c:ext xmlns:c16="http://schemas.microsoft.com/office/drawing/2014/chart" uri="{C3380CC4-5D6E-409C-BE32-E72D297353CC}">
              <c16:uniqueId val="{00000001-6FF6-4900-A344-125C575FDF2B}"/>
            </c:ext>
          </c:extLst>
        </c:ser>
        <c:dLbls>
          <c:showLegendKey val="0"/>
          <c:showVal val="0"/>
          <c:showCatName val="0"/>
          <c:showSerName val="0"/>
          <c:showPercent val="0"/>
          <c:showBubbleSize val="0"/>
        </c:dLbls>
        <c:gapWidth val="219"/>
        <c:overlap val="-27"/>
        <c:axId val="534405200"/>
        <c:axId val="534399296"/>
        <c:extLst>
          <c:ext xmlns:c15="http://schemas.microsoft.com/office/drawing/2012/chart" uri="{02D57815-91ED-43cb-92C2-25804820EDAC}">
            <c15:filteredBarSeries>
              <c15:ser>
                <c:idx val="0"/>
                <c:order val="0"/>
                <c:tx>
                  <c:strRef>
                    <c:extLst>
                      <c:ext uri="{02D57815-91ED-43cb-92C2-25804820EDAC}">
                        <c15:formulaRef>
                          <c15:sqref>Chp6_CNS!$M$29</c15:sqref>
                        </c15:formulaRef>
                      </c:ext>
                    </c:extLst>
                    <c:strCache>
                      <c:ptCount val="1"/>
                    </c:strCache>
                  </c:strRef>
                </c:tx>
                <c:spPr>
                  <a:solidFill>
                    <a:schemeClr val="accent1"/>
                  </a:solidFill>
                  <a:ln>
                    <a:noFill/>
                  </a:ln>
                  <a:effectLst/>
                </c:spPr>
                <c:invertIfNegative val="0"/>
                <c:cat>
                  <c:strRef>
                    <c:extLst>
                      <c:ext uri="{02D57815-91ED-43cb-92C2-25804820EDAC}">
                        <c15:formulaRef>
                          <c15:sqref>Chp9_M1_CT!$N$28:$O$28</c15:sqref>
                        </c15:formulaRef>
                      </c:ext>
                    </c:extLst>
                    <c:strCache>
                      <c:ptCount val="2"/>
                      <c:pt idx="0">
                        <c:v>50-69yrs</c:v>
                      </c:pt>
                      <c:pt idx="1">
                        <c:v>70+ yrs</c:v>
                      </c:pt>
                    </c:strCache>
                  </c:strRef>
                </c:cat>
                <c:val>
                  <c:numRef>
                    <c:extLst>
                      <c:ext uri="{02D57815-91ED-43cb-92C2-25804820EDAC}">
                        <c15:formulaRef>
                          <c15:sqref>Chp6_CNS!$N$29:$O$29</c15:sqref>
                        </c15:formulaRef>
                      </c:ext>
                    </c:extLst>
                    <c:numCache>
                      <c:formatCode>General</c:formatCode>
                      <c:ptCount val="2"/>
                    </c:numCache>
                  </c:numRef>
                </c:val>
                <c:extLst>
                  <c:ext xmlns:c16="http://schemas.microsoft.com/office/drawing/2014/chart" uri="{C3380CC4-5D6E-409C-BE32-E72D297353CC}">
                    <c16:uniqueId val="{00000002-6FF6-4900-A344-125C575FDF2B}"/>
                  </c:ext>
                </c:extLst>
              </c15:ser>
            </c15:filteredBarSeries>
          </c:ext>
        </c:extLst>
      </c:barChart>
      <c:catAx>
        <c:axId val="5344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99296"/>
        <c:crosses val="autoZero"/>
        <c:auto val="1"/>
        <c:lblAlgn val="ctr"/>
        <c:lblOffset val="100"/>
        <c:noMultiLvlLbl val="0"/>
      </c:catAx>
      <c:valAx>
        <c:axId val="534399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0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Recurrence_Time!$C$11</c:f>
          <c:strCache>
            <c:ptCount val="1"/>
            <c:pt idx="0">
              <c:v>Recurrence</c:v>
            </c:pt>
          </c:strCache>
        </c:strRef>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Recurrence_Time!$E$10</c:f>
              <c:strCache>
                <c:ptCount val="1"/>
                <c:pt idx="0">
                  <c:v>50-69 yrs</c:v>
                </c:pt>
              </c:strCache>
            </c:strRef>
          </c:tx>
          <c:spPr>
            <a:ln w="28575" cap="rnd">
              <a:solidFill>
                <a:srgbClr val="99CCFF"/>
              </a:solidFill>
              <a:round/>
            </a:ln>
            <a:effectLst/>
          </c:spPr>
          <c:marker>
            <c:symbol val="circle"/>
            <c:size val="5"/>
            <c:spPr>
              <a:solidFill>
                <a:srgbClr val="99CCFF"/>
              </a:solidFill>
              <a:ln w="9525">
                <a:solidFill>
                  <a:srgbClr val="99CCFF"/>
                </a:solidFill>
              </a:ln>
              <a:effectLst/>
            </c:spPr>
          </c:marker>
          <c:cat>
            <c:numRef>
              <c:f>Recurrence_Time!$D$11:$D$15</c:f>
              <c:numCache>
                <c:formatCode>General</c:formatCode>
                <c:ptCount val="5"/>
                <c:pt idx="0">
                  <c:v>2014</c:v>
                </c:pt>
                <c:pt idx="1">
                  <c:v>2015</c:v>
                </c:pt>
                <c:pt idx="2">
                  <c:v>2016</c:v>
                </c:pt>
                <c:pt idx="3">
                  <c:v>2017</c:v>
                </c:pt>
                <c:pt idx="4">
                  <c:v>2018</c:v>
                </c:pt>
              </c:numCache>
            </c:numRef>
          </c:cat>
          <c:val>
            <c:numRef>
              <c:f>Recurrence_Time!$E$11:$E$15</c:f>
              <c:numCache>
                <c:formatCode>0%</c:formatCode>
                <c:ptCount val="5"/>
                <c:pt idx="0">
                  <c:v>3.0299999713897706E-2</c:v>
                </c:pt>
                <c:pt idx="1">
                  <c:v>0</c:v>
                </c:pt>
                <c:pt idx="2">
                  <c:v>4.8800001144409182E-2</c:v>
                </c:pt>
                <c:pt idx="3">
                  <c:v>3.3900001049041749E-2</c:v>
                </c:pt>
                <c:pt idx="4">
                  <c:v>0</c:v>
                </c:pt>
              </c:numCache>
            </c:numRef>
          </c:val>
          <c:smooth val="0"/>
          <c:extLst>
            <c:ext xmlns:c16="http://schemas.microsoft.com/office/drawing/2014/chart" uri="{C3380CC4-5D6E-409C-BE32-E72D297353CC}">
              <c16:uniqueId val="{00000000-DCE6-4B62-85CA-7A77D9BB4B8F}"/>
            </c:ext>
          </c:extLst>
        </c:ser>
        <c:ser>
          <c:idx val="1"/>
          <c:order val="1"/>
          <c:tx>
            <c:strRef>
              <c:f>Recurrence_Time!$F$10</c:f>
              <c:strCache>
                <c:ptCount val="1"/>
                <c:pt idx="0">
                  <c:v>70-79 yrs</c:v>
                </c:pt>
              </c:strCache>
            </c:strRef>
          </c:tx>
          <c:spPr>
            <a:ln w="28575" cap="rnd">
              <a:solidFill>
                <a:srgbClr val="BB97AA"/>
              </a:solidFill>
              <a:round/>
            </a:ln>
            <a:effectLst/>
          </c:spPr>
          <c:marker>
            <c:symbol val="circle"/>
            <c:size val="5"/>
            <c:spPr>
              <a:solidFill>
                <a:srgbClr val="BB97AA"/>
              </a:solidFill>
              <a:ln w="9525">
                <a:solidFill>
                  <a:srgbClr val="BB97AA"/>
                </a:solidFill>
              </a:ln>
              <a:effectLst/>
            </c:spPr>
          </c:marker>
          <c:cat>
            <c:numRef>
              <c:f>Recurrence_Time!$D$11:$D$15</c:f>
              <c:numCache>
                <c:formatCode>General</c:formatCode>
                <c:ptCount val="5"/>
                <c:pt idx="0">
                  <c:v>2014</c:v>
                </c:pt>
                <c:pt idx="1">
                  <c:v>2015</c:v>
                </c:pt>
                <c:pt idx="2">
                  <c:v>2016</c:v>
                </c:pt>
                <c:pt idx="3">
                  <c:v>2017</c:v>
                </c:pt>
                <c:pt idx="4">
                  <c:v>2018</c:v>
                </c:pt>
              </c:numCache>
            </c:numRef>
          </c:cat>
          <c:val>
            <c:numRef>
              <c:f>Recurrence_Time!$F$11:$F$15</c:f>
              <c:numCache>
                <c:formatCode>0%</c:formatCode>
                <c:ptCount val="5"/>
                <c:pt idx="0">
                  <c:v>4.3499999046325684E-2</c:v>
                </c:pt>
                <c:pt idx="1">
                  <c:v>0</c:v>
                </c:pt>
                <c:pt idx="2">
                  <c:v>0</c:v>
                </c:pt>
                <c:pt idx="3">
                  <c:v>7.1399998664855954E-2</c:v>
                </c:pt>
                <c:pt idx="4">
                  <c:v>0</c:v>
                </c:pt>
              </c:numCache>
            </c:numRef>
          </c:val>
          <c:smooth val="0"/>
          <c:extLst>
            <c:ext xmlns:c16="http://schemas.microsoft.com/office/drawing/2014/chart" uri="{C3380CC4-5D6E-409C-BE32-E72D297353CC}">
              <c16:uniqueId val="{00000001-DCE6-4B62-85CA-7A77D9BB4B8F}"/>
            </c:ext>
          </c:extLst>
        </c:ser>
        <c:ser>
          <c:idx val="2"/>
          <c:order val="2"/>
          <c:tx>
            <c:strRef>
              <c:f>Recurrence_Time!$G$10</c:f>
              <c:strCache>
                <c:ptCount val="1"/>
                <c:pt idx="0">
                  <c:v>80+ yrs</c:v>
                </c:pt>
              </c:strCache>
            </c:strRef>
          </c:tx>
          <c:spPr>
            <a:ln w="28575" cap="rnd">
              <a:solidFill>
                <a:srgbClr val="9D6D85"/>
              </a:solidFill>
              <a:round/>
            </a:ln>
            <a:effectLst/>
          </c:spPr>
          <c:marker>
            <c:symbol val="circle"/>
            <c:size val="5"/>
            <c:spPr>
              <a:solidFill>
                <a:srgbClr val="9D6D85"/>
              </a:solidFill>
              <a:ln w="9525">
                <a:solidFill>
                  <a:srgbClr val="9D6D85"/>
                </a:solidFill>
              </a:ln>
              <a:effectLst/>
            </c:spPr>
          </c:marker>
          <c:cat>
            <c:numRef>
              <c:f>Recurrence_Time!$D$11:$D$15</c:f>
              <c:numCache>
                <c:formatCode>General</c:formatCode>
                <c:ptCount val="5"/>
                <c:pt idx="0">
                  <c:v>2014</c:v>
                </c:pt>
                <c:pt idx="1">
                  <c:v>2015</c:v>
                </c:pt>
                <c:pt idx="2">
                  <c:v>2016</c:v>
                </c:pt>
                <c:pt idx="3">
                  <c:v>2017</c:v>
                </c:pt>
                <c:pt idx="4">
                  <c:v>2018</c:v>
                </c:pt>
              </c:numCache>
            </c:numRef>
          </c:cat>
          <c:val>
            <c:numRef>
              <c:f>Recurrence_Time!$G$11:$G$15</c:f>
              <c:numCache>
                <c:formatCode>0%</c:formatCode>
                <c:ptCount val="5"/>
                <c:pt idx="0">
                  <c:v>0</c:v>
                </c:pt>
                <c:pt idx="1">
                  <c:v>0</c:v>
                </c:pt>
                <c:pt idx="2">
                  <c:v>4.760000228881836E-2</c:v>
                </c:pt>
                <c:pt idx="3">
                  <c:v>0</c:v>
                </c:pt>
                <c:pt idx="4">
                  <c:v>3.3299999237060549E-2</c:v>
                </c:pt>
              </c:numCache>
            </c:numRef>
          </c:val>
          <c:smooth val="0"/>
          <c:extLst>
            <c:ext xmlns:c16="http://schemas.microsoft.com/office/drawing/2014/chart" uri="{C3380CC4-5D6E-409C-BE32-E72D297353CC}">
              <c16:uniqueId val="{00000002-DCE6-4B62-85CA-7A77D9BB4B8F}"/>
            </c:ext>
          </c:extLst>
        </c:ser>
        <c:dLbls>
          <c:showLegendKey val="0"/>
          <c:showVal val="0"/>
          <c:showCatName val="0"/>
          <c:showSerName val="0"/>
          <c:showPercent val="0"/>
          <c:showBubbleSize val="0"/>
        </c:dLbls>
        <c:marker val="1"/>
        <c:smooth val="0"/>
        <c:axId val="587160480"/>
        <c:axId val="587167040"/>
      </c:lineChart>
      <c:catAx>
        <c:axId val="58716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167040"/>
        <c:crosses val="autoZero"/>
        <c:auto val="1"/>
        <c:lblAlgn val="ctr"/>
        <c:lblOffset val="100"/>
        <c:noMultiLvlLbl val="0"/>
      </c:catAx>
      <c:valAx>
        <c:axId val="5871670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160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Chp6_TDA!$O$30</c:f>
              <c:strCache>
                <c:ptCount val="1"/>
                <c:pt idx="0">
                  <c:v>All NABCOP NHS Organisations</c:v>
                </c:pt>
              </c:strCache>
            </c:strRef>
          </c:tx>
          <c:spPr>
            <a:solidFill>
              <a:srgbClr val="9D6B85"/>
            </a:solidFill>
            <a:ln>
              <a:noFill/>
            </a:ln>
            <a:effectLst/>
          </c:spPr>
          <c:invertIfNegative val="0"/>
          <c:cat>
            <c:strRef>
              <c:f>Chp6_TDA!$P$28:$T$28</c:f>
              <c:strCache>
                <c:ptCount val="5"/>
                <c:pt idx="0">
                  <c:v>50-69yrs</c:v>
                </c:pt>
                <c:pt idx="1">
                  <c:v>70+ yrs</c:v>
                </c:pt>
                <c:pt idx="3">
                  <c:v>50-69yrs</c:v>
                </c:pt>
                <c:pt idx="4">
                  <c:v>70+ yrs</c:v>
                </c:pt>
              </c:strCache>
            </c:strRef>
          </c:cat>
          <c:val>
            <c:numRef>
              <c:f>Chp6_TDA!$P$30:$T$30</c:f>
              <c:numCache>
                <c:formatCode>0%</c:formatCode>
                <c:ptCount val="5"/>
                <c:pt idx="0">
                  <c:v>0.67</c:v>
                </c:pt>
                <c:pt idx="1">
                  <c:v>0.69</c:v>
                </c:pt>
                <c:pt idx="3">
                  <c:v>0.8</c:v>
                </c:pt>
                <c:pt idx="4">
                  <c:v>0.81</c:v>
                </c:pt>
              </c:numCache>
            </c:numRef>
          </c:val>
          <c:extLst>
            <c:ext xmlns:c16="http://schemas.microsoft.com/office/drawing/2014/chart" uri="{C3380CC4-5D6E-409C-BE32-E72D297353CC}">
              <c16:uniqueId val="{00000000-E114-427B-A926-1669E0D18E10}"/>
            </c:ext>
          </c:extLst>
        </c:ser>
        <c:ser>
          <c:idx val="2"/>
          <c:order val="2"/>
          <c:tx>
            <c:strRef>
              <c:f>Chp6_TDA!$O$31</c:f>
              <c:strCache>
                <c:ptCount val="1"/>
                <c:pt idx="0">
                  <c:v>Airedale NHS Foundation Trust</c:v>
                </c:pt>
              </c:strCache>
            </c:strRef>
          </c:tx>
          <c:spPr>
            <a:solidFill>
              <a:schemeClr val="accent1">
                <a:lumMod val="50000"/>
              </a:schemeClr>
            </a:solidFill>
            <a:ln>
              <a:noFill/>
            </a:ln>
            <a:effectLst/>
          </c:spPr>
          <c:invertIfNegative val="0"/>
          <c:cat>
            <c:strRef>
              <c:f>Chp6_TDA!$P$28:$T$28</c:f>
              <c:strCache>
                <c:ptCount val="5"/>
                <c:pt idx="0">
                  <c:v>50-69yrs</c:v>
                </c:pt>
                <c:pt idx="1">
                  <c:v>70+ yrs</c:v>
                </c:pt>
                <c:pt idx="3">
                  <c:v>50-69yrs</c:v>
                </c:pt>
                <c:pt idx="4">
                  <c:v>70+ yrs</c:v>
                </c:pt>
              </c:strCache>
            </c:strRef>
          </c:cat>
          <c:val>
            <c:numRef>
              <c:f>Chp6_TDA!$P$31:$T$31</c:f>
              <c:numCache>
                <c:formatCode>0%</c:formatCode>
                <c:ptCount val="5"/>
                <c:pt idx="0">
                  <c:v>0.36</c:v>
                </c:pt>
                <c:pt idx="1">
                  <c:v>0.62</c:v>
                </c:pt>
                <c:pt idx="3">
                  <c:v>0.75</c:v>
                </c:pt>
                <c:pt idx="4">
                  <c:v>0.76</c:v>
                </c:pt>
              </c:numCache>
            </c:numRef>
          </c:val>
          <c:extLst>
            <c:ext xmlns:c16="http://schemas.microsoft.com/office/drawing/2014/chart" uri="{C3380CC4-5D6E-409C-BE32-E72D297353CC}">
              <c16:uniqueId val="{00000001-E114-427B-A926-1669E0D18E10}"/>
            </c:ext>
          </c:extLst>
        </c:ser>
        <c:dLbls>
          <c:showLegendKey val="0"/>
          <c:showVal val="0"/>
          <c:showCatName val="0"/>
          <c:showSerName val="0"/>
          <c:showPercent val="0"/>
          <c:showBubbleSize val="0"/>
        </c:dLbls>
        <c:gapWidth val="219"/>
        <c:overlap val="-27"/>
        <c:axId val="359918872"/>
        <c:axId val="359912312"/>
        <c:extLst>
          <c:ext xmlns:c15="http://schemas.microsoft.com/office/drawing/2012/chart" uri="{02D57815-91ED-43cb-92C2-25804820EDAC}">
            <c15:filteredBarSeries>
              <c15:ser>
                <c:idx val="0"/>
                <c:order val="0"/>
                <c:tx>
                  <c:strRef>
                    <c:extLst>
                      <c:ext uri="{02D57815-91ED-43cb-92C2-25804820EDAC}">
                        <c15:formulaRef>
                          <c15:sqref>Chp6_TDA!$O$29</c15:sqref>
                        </c15:formulaRef>
                      </c:ext>
                    </c:extLst>
                    <c:strCache>
                      <c:ptCount val="1"/>
                    </c:strCache>
                  </c:strRef>
                </c:tx>
                <c:spPr>
                  <a:solidFill>
                    <a:schemeClr val="accent1"/>
                  </a:solidFill>
                  <a:ln>
                    <a:noFill/>
                  </a:ln>
                  <a:effectLst/>
                </c:spPr>
                <c:invertIfNegative val="0"/>
                <c:cat>
                  <c:strRef>
                    <c:extLst>
                      <c:ext uri="{02D57815-91ED-43cb-92C2-25804820EDAC}">
                        <c15:formulaRef>
                          <c15:sqref>Chp6_TDA!$P$28:$T$28</c15:sqref>
                        </c15:formulaRef>
                      </c:ext>
                    </c:extLst>
                    <c:strCache>
                      <c:ptCount val="5"/>
                      <c:pt idx="0">
                        <c:v>50-69yrs</c:v>
                      </c:pt>
                      <c:pt idx="1">
                        <c:v>70+ yrs</c:v>
                      </c:pt>
                      <c:pt idx="3">
                        <c:v>50-69yrs</c:v>
                      </c:pt>
                      <c:pt idx="4">
                        <c:v>70+ yrs</c:v>
                      </c:pt>
                    </c:strCache>
                  </c:strRef>
                </c:cat>
                <c:val>
                  <c:numRef>
                    <c:extLst>
                      <c:ext uri="{02D57815-91ED-43cb-92C2-25804820EDAC}">
                        <c15:formulaRef>
                          <c15:sqref>Chp6_TDA!$P$29:$T$29</c15:sqref>
                        </c15:formulaRef>
                      </c:ext>
                    </c:extLst>
                    <c:numCache>
                      <c:formatCode>General</c:formatCode>
                      <c:ptCount val="5"/>
                    </c:numCache>
                  </c:numRef>
                </c:val>
                <c:extLst>
                  <c:ext xmlns:c16="http://schemas.microsoft.com/office/drawing/2014/chart" uri="{C3380CC4-5D6E-409C-BE32-E72D297353CC}">
                    <c16:uniqueId val="{00000002-E114-427B-A926-1669E0D18E10}"/>
                  </c:ext>
                </c:extLst>
              </c15:ser>
            </c15:filteredBarSeries>
          </c:ext>
        </c:extLst>
      </c:barChart>
      <c:catAx>
        <c:axId val="35991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12312"/>
        <c:crosses val="autoZero"/>
        <c:auto val="1"/>
        <c:lblAlgn val="ctr"/>
        <c:lblOffset val="100"/>
        <c:noMultiLvlLbl val="0"/>
      </c:catAx>
      <c:valAx>
        <c:axId val="3599123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18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Chp6_CNS!$M$30</c:f>
              <c:strCache>
                <c:ptCount val="1"/>
                <c:pt idx="0">
                  <c:v>All NABCOP NHS Organisations</c:v>
                </c:pt>
              </c:strCache>
            </c:strRef>
          </c:tx>
          <c:spPr>
            <a:solidFill>
              <a:srgbClr val="9D6B85"/>
            </a:solidFill>
            <a:ln>
              <a:noFill/>
            </a:ln>
            <a:effectLst/>
          </c:spPr>
          <c:invertIfNegative val="0"/>
          <c:cat>
            <c:strRef>
              <c:f>Chp6_CNS!$N$28:$O$28</c:f>
              <c:strCache>
                <c:ptCount val="2"/>
                <c:pt idx="0">
                  <c:v>50-69yrs</c:v>
                </c:pt>
                <c:pt idx="1">
                  <c:v>70+ yrs</c:v>
                </c:pt>
              </c:strCache>
            </c:strRef>
          </c:cat>
          <c:val>
            <c:numRef>
              <c:f>Chp6_CNS!$N$30:$O$30</c:f>
              <c:numCache>
                <c:formatCode>0%</c:formatCode>
                <c:ptCount val="2"/>
                <c:pt idx="0">
                  <c:v>0.96</c:v>
                </c:pt>
                <c:pt idx="1">
                  <c:v>0.96</c:v>
                </c:pt>
              </c:numCache>
            </c:numRef>
          </c:val>
          <c:extLst>
            <c:ext xmlns:c16="http://schemas.microsoft.com/office/drawing/2014/chart" uri="{C3380CC4-5D6E-409C-BE32-E72D297353CC}">
              <c16:uniqueId val="{00000000-F880-404B-94B9-8DD191BFA682}"/>
            </c:ext>
          </c:extLst>
        </c:ser>
        <c:ser>
          <c:idx val="2"/>
          <c:order val="2"/>
          <c:tx>
            <c:strRef>
              <c:f>Chp6_CNS!$M$31</c:f>
              <c:strCache>
                <c:ptCount val="1"/>
                <c:pt idx="0">
                  <c:v>Airedale NHS Foundation Trust</c:v>
                </c:pt>
              </c:strCache>
            </c:strRef>
          </c:tx>
          <c:spPr>
            <a:solidFill>
              <a:schemeClr val="accent1">
                <a:lumMod val="50000"/>
              </a:schemeClr>
            </a:solidFill>
            <a:ln>
              <a:noFill/>
            </a:ln>
            <a:effectLst/>
          </c:spPr>
          <c:invertIfNegative val="0"/>
          <c:cat>
            <c:strRef>
              <c:f>Chp6_CNS!$N$28:$O$28</c:f>
              <c:strCache>
                <c:ptCount val="2"/>
                <c:pt idx="0">
                  <c:v>50-69yrs</c:v>
                </c:pt>
                <c:pt idx="1">
                  <c:v>70+ yrs</c:v>
                </c:pt>
              </c:strCache>
            </c:strRef>
          </c:cat>
          <c:val>
            <c:numRef>
              <c:f>Chp6_CNS!$N$31:$O$31</c:f>
              <c:numCache>
                <c:formatCode>0%</c:formatCode>
                <c:ptCount val="2"/>
                <c:pt idx="0">
                  <c:v>1</c:v>
                </c:pt>
                <c:pt idx="1">
                  <c:v>0.96</c:v>
                </c:pt>
              </c:numCache>
            </c:numRef>
          </c:val>
          <c:extLst>
            <c:ext xmlns:c16="http://schemas.microsoft.com/office/drawing/2014/chart" uri="{C3380CC4-5D6E-409C-BE32-E72D297353CC}">
              <c16:uniqueId val="{00000001-F880-404B-94B9-8DD191BFA682}"/>
            </c:ext>
          </c:extLst>
        </c:ser>
        <c:dLbls>
          <c:showLegendKey val="0"/>
          <c:showVal val="0"/>
          <c:showCatName val="0"/>
          <c:showSerName val="0"/>
          <c:showPercent val="0"/>
          <c:showBubbleSize val="0"/>
        </c:dLbls>
        <c:gapWidth val="219"/>
        <c:overlap val="-27"/>
        <c:axId val="534405200"/>
        <c:axId val="534399296"/>
        <c:extLst>
          <c:ext xmlns:c15="http://schemas.microsoft.com/office/drawing/2012/chart" uri="{02D57815-91ED-43cb-92C2-25804820EDAC}">
            <c15:filteredBarSeries>
              <c15:ser>
                <c:idx val="0"/>
                <c:order val="0"/>
                <c:tx>
                  <c:strRef>
                    <c:extLst>
                      <c:ext uri="{02D57815-91ED-43cb-92C2-25804820EDAC}">
                        <c15:formulaRef>
                          <c15:sqref>Chp6_CNS!$M$29</c15:sqref>
                        </c15:formulaRef>
                      </c:ext>
                    </c:extLst>
                    <c:strCache>
                      <c:ptCount val="1"/>
                    </c:strCache>
                  </c:strRef>
                </c:tx>
                <c:spPr>
                  <a:solidFill>
                    <a:schemeClr val="accent1"/>
                  </a:solidFill>
                  <a:ln>
                    <a:noFill/>
                  </a:ln>
                  <a:effectLst/>
                </c:spPr>
                <c:invertIfNegative val="0"/>
                <c:cat>
                  <c:strRef>
                    <c:extLst>
                      <c:ext uri="{02D57815-91ED-43cb-92C2-25804820EDAC}">
                        <c15:formulaRef>
                          <c15:sqref>Chp6_CNS!$N$28:$O$28</c15:sqref>
                        </c15:formulaRef>
                      </c:ext>
                    </c:extLst>
                    <c:strCache>
                      <c:ptCount val="2"/>
                      <c:pt idx="0">
                        <c:v>50-69yrs</c:v>
                      </c:pt>
                      <c:pt idx="1">
                        <c:v>70+ yrs</c:v>
                      </c:pt>
                    </c:strCache>
                  </c:strRef>
                </c:cat>
                <c:val>
                  <c:numRef>
                    <c:extLst>
                      <c:ext uri="{02D57815-91ED-43cb-92C2-25804820EDAC}">
                        <c15:formulaRef>
                          <c15:sqref>Chp6_CNS!$N$29:$O$29</c15:sqref>
                        </c15:formulaRef>
                      </c:ext>
                    </c:extLst>
                    <c:numCache>
                      <c:formatCode>General</c:formatCode>
                      <c:ptCount val="2"/>
                    </c:numCache>
                  </c:numRef>
                </c:val>
                <c:extLst>
                  <c:ext xmlns:c16="http://schemas.microsoft.com/office/drawing/2014/chart" uri="{C3380CC4-5D6E-409C-BE32-E72D297353CC}">
                    <c16:uniqueId val="{00000002-F880-404B-94B9-8DD191BFA682}"/>
                  </c:ext>
                </c:extLst>
              </c15:ser>
            </c15:filteredBarSeries>
          </c:ext>
        </c:extLst>
      </c:barChart>
      <c:catAx>
        <c:axId val="5344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99296"/>
        <c:crosses val="autoZero"/>
        <c:auto val="1"/>
        <c:lblAlgn val="ctr"/>
        <c:lblOffset val="100"/>
        <c:noMultiLvlLbl val="0"/>
      </c:catAx>
      <c:valAx>
        <c:axId val="5343992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0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Chp7_DCIS_Surgery!$P$30</c:f>
              <c:strCache>
                <c:ptCount val="1"/>
                <c:pt idx="0">
                  <c:v>All NABCOP NHS Organisations</c:v>
                </c:pt>
              </c:strCache>
            </c:strRef>
          </c:tx>
          <c:spPr>
            <a:solidFill>
              <a:srgbClr val="9D6B85"/>
            </a:solidFill>
            <a:ln>
              <a:noFill/>
            </a:ln>
            <a:effectLst/>
          </c:spPr>
          <c:invertIfNegative val="0"/>
          <c:cat>
            <c:strRef>
              <c:f>Chp7_DCIS_Surgery!$Q$28:$S$28</c:f>
              <c:strCache>
                <c:ptCount val="3"/>
                <c:pt idx="0">
                  <c:v>50-69yrs</c:v>
                </c:pt>
                <c:pt idx="1">
                  <c:v>70-79 yrs</c:v>
                </c:pt>
                <c:pt idx="2">
                  <c:v>80+ yrs</c:v>
                </c:pt>
              </c:strCache>
            </c:strRef>
          </c:cat>
          <c:val>
            <c:numRef>
              <c:f>Chp7_DCIS_Surgery!$Q$30:$S$30</c:f>
              <c:numCache>
                <c:formatCode>0%</c:formatCode>
                <c:ptCount val="3"/>
                <c:pt idx="0">
                  <c:v>0.94</c:v>
                </c:pt>
                <c:pt idx="1">
                  <c:v>0.9</c:v>
                </c:pt>
                <c:pt idx="2">
                  <c:v>0.6</c:v>
                </c:pt>
              </c:numCache>
            </c:numRef>
          </c:val>
          <c:extLst>
            <c:ext xmlns:c16="http://schemas.microsoft.com/office/drawing/2014/chart" uri="{C3380CC4-5D6E-409C-BE32-E72D297353CC}">
              <c16:uniqueId val="{00000000-603E-493B-9BCE-28A45C611604}"/>
            </c:ext>
          </c:extLst>
        </c:ser>
        <c:ser>
          <c:idx val="2"/>
          <c:order val="2"/>
          <c:tx>
            <c:strRef>
              <c:f>Chp7_DCIS_Surgery!$P$31</c:f>
              <c:strCache>
                <c:ptCount val="1"/>
                <c:pt idx="0">
                  <c:v>Airedale NHS Foundation Trust</c:v>
                </c:pt>
              </c:strCache>
            </c:strRef>
          </c:tx>
          <c:spPr>
            <a:solidFill>
              <a:schemeClr val="accent1">
                <a:lumMod val="50000"/>
              </a:schemeClr>
            </a:solidFill>
            <a:ln>
              <a:noFill/>
            </a:ln>
            <a:effectLst/>
          </c:spPr>
          <c:invertIfNegative val="0"/>
          <c:cat>
            <c:strRef>
              <c:f>Chp7_DCIS_Surgery!$Q$28:$S$28</c:f>
              <c:strCache>
                <c:ptCount val="3"/>
                <c:pt idx="0">
                  <c:v>50-69yrs</c:v>
                </c:pt>
                <c:pt idx="1">
                  <c:v>70-79 yrs</c:v>
                </c:pt>
                <c:pt idx="2">
                  <c:v>80+ yrs</c:v>
                </c:pt>
              </c:strCache>
            </c:strRef>
          </c:cat>
          <c:val>
            <c:numRef>
              <c:f>Chp7_DCIS_Surgery!$Q$31:$S$31</c:f>
              <c:numCache>
                <c:formatCode>0%</c:formatCode>
                <c:ptCount val="3"/>
                <c:pt idx="0">
                  <c:v>1</c:v>
                </c:pt>
                <c:pt idx="1">
                  <c:v>0</c:v>
                </c:pt>
                <c:pt idx="2">
                  <c:v>0</c:v>
                </c:pt>
              </c:numCache>
            </c:numRef>
          </c:val>
          <c:extLst>
            <c:ext xmlns:c16="http://schemas.microsoft.com/office/drawing/2014/chart" uri="{C3380CC4-5D6E-409C-BE32-E72D297353CC}">
              <c16:uniqueId val="{00000001-603E-493B-9BCE-28A45C611604}"/>
            </c:ext>
          </c:extLst>
        </c:ser>
        <c:dLbls>
          <c:showLegendKey val="0"/>
          <c:showVal val="0"/>
          <c:showCatName val="0"/>
          <c:showSerName val="0"/>
          <c:showPercent val="0"/>
          <c:showBubbleSize val="0"/>
        </c:dLbls>
        <c:gapWidth val="219"/>
        <c:overlap val="-27"/>
        <c:axId val="534405200"/>
        <c:axId val="534399296"/>
        <c:extLst>
          <c:ext xmlns:c15="http://schemas.microsoft.com/office/drawing/2012/chart" uri="{02D57815-91ED-43cb-92C2-25804820EDAC}">
            <c15:filteredBarSeries>
              <c15:ser>
                <c:idx val="0"/>
                <c:order val="0"/>
                <c:tx>
                  <c:strRef>
                    <c:extLst>
                      <c:ext uri="{02D57815-91ED-43cb-92C2-25804820EDAC}">
                        <c15:formulaRef>
                          <c15:sqref>Chp6_CNS!$M$29</c15:sqref>
                        </c15:formulaRef>
                      </c:ext>
                    </c:extLst>
                    <c:strCache>
                      <c:ptCount val="1"/>
                    </c:strCache>
                  </c:strRef>
                </c:tx>
                <c:spPr>
                  <a:solidFill>
                    <a:schemeClr val="accent1"/>
                  </a:solidFill>
                  <a:ln>
                    <a:noFill/>
                  </a:ln>
                  <a:effectLst/>
                </c:spPr>
                <c:invertIfNegative val="0"/>
                <c:cat>
                  <c:strRef>
                    <c:extLst>
                      <c:ext uri="{02D57815-91ED-43cb-92C2-25804820EDAC}">
                        <c15:formulaRef>
                          <c15:sqref>Chp7_DCIS_Surgery!$Q$28:$S$28</c15:sqref>
                        </c15:formulaRef>
                      </c:ext>
                    </c:extLst>
                    <c:strCache>
                      <c:ptCount val="3"/>
                      <c:pt idx="0">
                        <c:v>50-69yrs</c:v>
                      </c:pt>
                      <c:pt idx="1">
                        <c:v>70-79 yrs</c:v>
                      </c:pt>
                      <c:pt idx="2">
                        <c:v>80+ yrs</c:v>
                      </c:pt>
                    </c:strCache>
                  </c:strRef>
                </c:cat>
                <c:val>
                  <c:numRef>
                    <c:extLst>
                      <c:ext uri="{02D57815-91ED-43cb-92C2-25804820EDAC}">
                        <c15:formulaRef>
                          <c15:sqref>Chp6_CNS!$N$29:$O$29</c15:sqref>
                        </c15:formulaRef>
                      </c:ext>
                    </c:extLst>
                    <c:numCache>
                      <c:formatCode>General</c:formatCode>
                      <c:ptCount val="2"/>
                    </c:numCache>
                  </c:numRef>
                </c:val>
                <c:extLst>
                  <c:ext xmlns:c16="http://schemas.microsoft.com/office/drawing/2014/chart" uri="{C3380CC4-5D6E-409C-BE32-E72D297353CC}">
                    <c16:uniqueId val="{00000002-603E-493B-9BCE-28A45C611604}"/>
                  </c:ext>
                </c:extLst>
              </c15:ser>
            </c15:filteredBarSeries>
          </c:ext>
        </c:extLst>
      </c:barChart>
      <c:catAx>
        <c:axId val="5344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99296"/>
        <c:crosses val="autoZero"/>
        <c:auto val="1"/>
        <c:lblAlgn val="ctr"/>
        <c:lblOffset val="100"/>
        <c:noMultiLvlLbl val="0"/>
      </c:catAx>
      <c:valAx>
        <c:axId val="534399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0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Chp7_DCIS_RT!$K$30</c:f>
              <c:strCache>
                <c:ptCount val="1"/>
                <c:pt idx="0">
                  <c:v>All NABCOP NHS Organisations</c:v>
                </c:pt>
              </c:strCache>
            </c:strRef>
          </c:tx>
          <c:spPr>
            <a:solidFill>
              <a:srgbClr val="9D6B85"/>
            </a:solidFill>
            <a:ln>
              <a:noFill/>
            </a:ln>
            <a:effectLst/>
          </c:spPr>
          <c:invertIfNegative val="0"/>
          <c:cat>
            <c:strRef>
              <c:f>Chp7_DCIS_RT!$L$28:$M$28</c:f>
              <c:strCache>
                <c:ptCount val="2"/>
                <c:pt idx="0">
                  <c:v>50-69yrs</c:v>
                </c:pt>
                <c:pt idx="1">
                  <c:v>70+ yrs</c:v>
                </c:pt>
              </c:strCache>
            </c:strRef>
          </c:cat>
          <c:val>
            <c:numRef>
              <c:f>Chp7_DCIS_RT!$L$30:$M$30</c:f>
              <c:numCache>
                <c:formatCode>0%</c:formatCode>
                <c:ptCount val="2"/>
                <c:pt idx="0">
                  <c:v>0.63</c:v>
                </c:pt>
                <c:pt idx="1">
                  <c:v>0.47</c:v>
                </c:pt>
              </c:numCache>
            </c:numRef>
          </c:val>
          <c:extLst>
            <c:ext xmlns:c16="http://schemas.microsoft.com/office/drawing/2014/chart" uri="{C3380CC4-5D6E-409C-BE32-E72D297353CC}">
              <c16:uniqueId val="{00000000-55EA-40C4-993E-CC344599E5F4}"/>
            </c:ext>
          </c:extLst>
        </c:ser>
        <c:ser>
          <c:idx val="2"/>
          <c:order val="2"/>
          <c:tx>
            <c:strRef>
              <c:f>Chp7_DCIS_RT!$K$31</c:f>
              <c:strCache>
                <c:ptCount val="1"/>
                <c:pt idx="0">
                  <c:v>Airedale NHS Foundation Trust</c:v>
                </c:pt>
              </c:strCache>
            </c:strRef>
          </c:tx>
          <c:spPr>
            <a:solidFill>
              <a:schemeClr val="accent1">
                <a:lumMod val="50000"/>
              </a:schemeClr>
            </a:solidFill>
            <a:ln>
              <a:noFill/>
            </a:ln>
            <a:effectLst/>
          </c:spPr>
          <c:invertIfNegative val="0"/>
          <c:cat>
            <c:strRef>
              <c:f>Chp7_DCIS_RT!$L$28:$M$28</c:f>
              <c:strCache>
                <c:ptCount val="2"/>
                <c:pt idx="0">
                  <c:v>50-69yrs</c:v>
                </c:pt>
                <c:pt idx="1">
                  <c:v>70+ yrs</c:v>
                </c:pt>
              </c:strCache>
            </c:strRef>
          </c:cat>
          <c:val>
            <c:numRef>
              <c:f>Chp7_DCIS_RT!$L$31:$M$31</c:f>
              <c:numCache>
                <c:formatCode>0%</c:formatCode>
                <c:ptCount val="2"/>
                <c:pt idx="0">
                  <c:v>0.56000000000000005</c:v>
                </c:pt>
                <c:pt idx="1">
                  <c:v>0</c:v>
                </c:pt>
              </c:numCache>
            </c:numRef>
          </c:val>
          <c:extLst>
            <c:ext xmlns:c16="http://schemas.microsoft.com/office/drawing/2014/chart" uri="{C3380CC4-5D6E-409C-BE32-E72D297353CC}">
              <c16:uniqueId val="{00000001-55EA-40C4-993E-CC344599E5F4}"/>
            </c:ext>
          </c:extLst>
        </c:ser>
        <c:dLbls>
          <c:showLegendKey val="0"/>
          <c:showVal val="0"/>
          <c:showCatName val="0"/>
          <c:showSerName val="0"/>
          <c:showPercent val="0"/>
          <c:showBubbleSize val="0"/>
        </c:dLbls>
        <c:gapWidth val="219"/>
        <c:overlap val="-27"/>
        <c:axId val="534405200"/>
        <c:axId val="534399296"/>
        <c:extLst>
          <c:ext xmlns:c15="http://schemas.microsoft.com/office/drawing/2012/chart" uri="{02D57815-91ED-43cb-92C2-25804820EDAC}">
            <c15:filteredBarSeries>
              <c15:ser>
                <c:idx val="0"/>
                <c:order val="0"/>
                <c:tx>
                  <c:strRef>
                    <c:extLst>
                      <c:ext uri="{02D57815-91ED-43cb-92C2-25804820EDAC}">
                        <c15:formulaRef>
                          <c15:sqref>Chp6_CNS!$M$29</c15:sqref>
                        </c15:formulaRef>
                      </c:ext>
                    </c:extLst>
                    <c:strCache>
                      <c:ptCount val="1"/>
                    </c:strCache>
                  </c:strRef>
                </c:tx>
                <c:spPr>
                  <a:solidFill>
                    <a:schemeClr val="accent1"/>
                  </a:solidFill>
                  <a:ln>
                    <a:noFill/>
                  </a:ln>
                  <a:effectLst/>
                </c:spPr>
                <c:invertIfNegative val="0"/>
                <c:cat>
                  <c:strRef>
                    <c:extLst>
                      <c:ext uri="{02D57815-91ED-43cb-92C2-25804820EDAC}">
                        <c15:formulaRef>
                          <c15:sqref>Chp7_DCIS_RT!$L$28:$M$28</c15:sqref>
                        </c15:formulaRef>
                      </c:ext>
                    </c:extLst>
                    <c:strCache>
                      <c:ptCount val="2"/>
                      <c:pt idx="0">
                        <c:v>50-69yrs</c:v>
                      </c:pt>
                      <c:pt idx="1">
                        <c:v>70+ yrs</c:v>
                      </c:pt>
                    </c:strCache>
                  </c:strRef>
                </c:cat>
                <c:val>
                  <c:numRef>
                    <c:extLst>
                      <c:ext uri="{02D57815-91ED-43cb-92C2-25804820EDAC}">
                        <c15:formulaRef>
                          <c15:sqref>Chp6_CNS!$N$29:$O$29</c15:sqref>
                        </c15:formulaRef>
                      </c:ext>
                    </c:extLst>
                    <c:numCache>
                      <c:formatCode>General</c:formatCode>
                      <c:ptCount val="2"/>
                    </c:numCache>
                  </c:numRef>
                </c:val>
                <c:extLst>
                  <c:ext xmlns:c16="http://schemas.microsoft.com/office/drawing/2014/chart" uri="{C3380CC4-5D6E-409C-BE32-E72D297353CC}">
                    <c16:uniqueId val="{00000002-55EA-40C4-993E-CC344599E5F4}"/>
                  </c:ext>
                </c:extLst>
              </c15:ser>
            </c15:filteredBarSeries>
          </c:ext>
        </c:extLst>
      </c:barChart>
      <c:catAx>
        <c:axId val="5344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99296"/>
        <c:crosses val="autoZero"/>
        <c:auto val="1"/>
        <c:lblAlgn val="ctr"/>
        <c:lblOffset val="100"/>
        <c:noMultiLvlLbl val="0"/>
      </c:catAx>
      <c:valAx>
        <c:axId val="534399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0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Chp8_EIBC_Surgery!$S$30</c:f>
              <c:strCache>
                <c:ptCount val="1"/>
                <c:pt idx="0">
                  <c:v>All NABCOP NHS Organisations</c:v>
                </c:pt>
              </c:strCache>
            </c:strRef>
          </c:tx>
          <c:spPr>
            <a:solidFill>
              <a:srgbClr val="9D6B85"/>
            </a:solidFill>
            <a:ln>
              <a:noFill/>
            </a:ln>
            <a:effectLst/>
          </c:spPr>
          <c:invertIfNegative val="0"/>
          <c:cat>
            <c:multiLvlStrRef>
              <c:f>Chp8_EIBC_Surgery!$T$27:$W$28</c:f>
              <c:multiLvlStrCache>
                <c:ptCount val="4"/>
                <c:lvl>
                  <c:pt idx="0">
                    <c:v>ER positive</c:v>
                  </c:pt>
                  <c:pt idx="1">
                    <c:v>ER negative</c:v>
                  </c:pt>
                  <c:pt idx="2">
                    <c:v>ER positive</c:v>
                  </c:pt>
                  <c:pt idx="3">
                    <c:v>ER negative</c:v>
                  </c:pt>
                </c:lvl>
                <c:lvl>
                  <c:pt idx="0">
                    <c:v>50-74 years</c:v>
                  </c:pt>
                  <c:pt idx="2">
                    <c:v>75+ years</c:v>
                  </c:pt>
                </c:lvl>
              </c:multiLvlStrCache>
            </c:multiLvlStrRef>
          </c:cat>
          <c:val>
            <c:numRef>
              <c:f>Chp8_EIBC_Surgery!$T$30:$W$30</c:f>
              <c:numCache>
                <c:formatCode>0%</c:formatCode>
                <c:ptCount val="4"/>
                <c:pt idx="0">
                  <c:v>0.96</c:v>
                </c:pt>
                <c:pt idx="1">
                  <c:v>0.96</c:v>
                </c:pt>
                <c:pt idx="2">
                  <c:v>0.64</c:v>
                </c:pt>
                <c:pt idx="3">
                  <c:v>0.88</c:v>
                </c:pt>
              </c:numCache>
            </c:numRef>
          </c:val>
          <c:extLst>
            <c:ext xmlns:c16="http://schemas.microsoft.com/office/drawing/2014/chart" uri="{C3380CC4-5D6E-409C-BE32-E72D297353CC}">
              <c16:uniqueId val="{00000000-39BC-4C49-8C67-FFAE59151D44}"/>
            </c:ext>
          </c:extLst>
        </c:ser>
        <c:ser>
          <c:idx val="2"/>
          <c:order val="2"/>
          <c:tx>
            <c:strRef>
              <c:f>Chp8_EIBC_Surgery!$S$31</c:f>
              <c:strCache>
                <c:ptCount val="1"/>
                <c:pt idx="0">
                  <c:v>Airedale NHS Foundation Trust</c:v>
                </c:pt>
              </c:strCache>
            </c:strRef>
          </c:tx>
          <c:spPr>
            <a:solidFill>
              <a:schemeClr val="accent1">
                <a:lumMod val="50000"/>
              </a:schemeClr>
            </a:solidFill>
            <a:ln>
              <a:noFill/>
            </a:ln>
            <a:effectLst/>
          </c:spPr>
          <c:invertIfNegative val="0"/>
          <c:cat>
            <c:multiLvlStrRef>
              <c:f>Chp8_EIBC_Surgery!$T$27:$W$28</c:f>
              <c:multiLvlStrCache>
                <c:ptCount val="4"/>
                <c:lvl>
                  <c:pt idx="0">
                    <c:v>ER positive</c:v>
                  </c:pt>
                  <c:pt idx="1">
                    <c:v>ER negative</c:v>
                  </c:pt>
                  <c:pt idx="2">
                    <c:v>ER positive</c:v>
                  </c:pt>
                  <c:pt idx="3">
                    <c:v>ER negative</c:v>
                  </c:pt>
                </c:lvl>
                <c:lvl>
                  <c:pt idx="0">
                    <c:v>50-74 years</c:v>
                  </c:pt>
                  <c:pt idx="2">
                    <c:v>75+ years</c:v>
                  </c:pt>
                </c:lvl>
              </c:multiLvlStrCache>
            </c:multiLvlStrRef>
          </c:cat>
          <c:val>
            <c:numRef>
              <c:f>Chp8_EIBC_Surgery!$T$31:$W$31</c:f>
              <c:numCache>
                <c:formatCode>0%</c:formatCode>
                <c:ptCount val="4"/>
                <c:pt idx="0">
                  <c:v>0.97</c:v>
                </c:pt>
                <c:pt idx="1">
                  <c:v>0.96</c:v>
                </c:pt>
                <c:pt idx="2">
                  <c:v>0.72</c:v>
                </c:pt>
                <c:pt idx="3">
                  <c:v>0.9</c:v>
                </c:pt>
              </c:numCache>
            </c:numRef>
          </c:val>
          <c:extLst>
            <c:ext xmlns:c16="http://schemas.microsoft.com/office/drawing/2014/chart" uri="{C3380CC4-5D6E-409C-BE32-E72D297353CC}">
              <c16:uniqueId val="{00000001-39BC-4C49-8C67-FFAE59151D44}"/>
            </c:ext>
          </c:extLst>
        </c:ser>
        <c:dLbls>
          <c:showLegendKey val="0"/>
          <c:showVal val="0"/>
          <c:showCatName val="0"/>
          <c:showSerName val="0"/>
          <c:showPercent val="0"/>
          <c:showBubbleSize val="0"/>
        </c:dLbls>
        <c:gapWidth val="219"/>
        <c:overlap val="-27"/>
        <c:axId val="534405200"/>
        <c:axId val="534399296"/>
        <c:extLst>
          <c:ext xmlns:c15="http://schemas.microsoft.com/office/drawing/2012/chart" uri="{02D57815-91ED-43cb-92C2-25804820EDAC}">
            <c15:filteredBarSeries>
              <c15:ser>
                <c:idx val="0"/>
                <c:order val="0"/>
                <c:tx>
                  <c:strRef>
                    <c:extLst>
                      <c:ext uri="{02D57815-91ED-43cb-92C2-25804820EDAC}">
                        <c15:formulaRef>
                          <c15:sqref>Chp6_CNS!$M$29</c15:sqref>
                        </c15:formulaRef>
                      </c:ext>
                    </c:extLst>
                    <c:strCache>
                      <c:ptCount val="1"/>
                    </c:strCache>
                  </c:strRef>
                </c:tx>
                <c:spPr>
                  <a:solidFill>
                    <a:schemeClr val="accent1"/>
                  </a:solidFill>
                  <a:ln>
                    <a:noFill/>
                  </a:ln>
                  <a:effectLst/>
                </c:spPr>
                <c:invertIfNegative val="0"/>
                <c:cat>
                  <c:multiLvlStrRef>
                    <c:extLst>
                      <c:ext uri="{02D57815-91ED-43cb-92C2-25804820EDAC}">
                        <c15:formulaRef>
                          <c15:sqref>Chp8_EIBC_Surgery!$T$27:$W$28</c15:sqref>
                        </c15:formulaRef>
                      </c:ext>
                    </c:extLst>
                    <c:multiLvlStrCache>
                      <c:ptCount val="4"/>
                      <c:lvl>
                        <c:pt idx="0">
                          <c:v>ER positive</c:v>
                        </c:pt>
                        <c:pt idx="1">
                          <c:v>ER negative</c:v>
                        </c:pt>
                        <c:pt idx="2">
                          <c:v>ER positive</c:v>
                        </c:pt>
                        <c:pt idx="3">
                          <c:v>ER negative</c:v>
                        </c:pt>
                      </c:lvl>
                      <c:lvl>
                        <c:pt idx="0">
                          <c:v>50-74 years</c:v>
                        </c:pt>
                        <c:pt idx="2">
                          <c:v>75+ years</c:v>
                        </c:pt>
                      </c:lvl>
                    </c:multiLvlStrCache>
                  </c:multiLvlStrRef>
                </c:cat>
                <c:val>
                  <c:numRef>
                    <c:extLst>
                      <c:ext uri="{02D57815-91ED-43cb-92C2-25804820EDAC}">
                        <c15:formulaRef>
                          <c15:sqref>Chp6_CNS!$N$29:$O$29</c15:sqref>
                        </c15:formulaRef>
                      </c:ext>
                    </c:extLst>
                    <c:numCache>
                      <c:formatCode>General</c:formatCode>
                      <c:ptCount val="2"/>
                    </c:numCache>
                  </c:numRef>
                </c:val>
                <c:extLst>
                  <c:ext xmlns:c16="http://schemas.microsoft.com/office/drawing/2014/chart" uri="{C3380CC4-5D6E-409C-BE32-E72D297353CC}">
                    <c16:uniqueId val="{00000002-39BC-4C49-8C67-FFAE59151D44}"/>
                  </c:ext>
                </c:extLst>
              </c15:ser>
            </c15:filteredBarSeries>
          </c:ext>
        </c:extLst>
      </c:barChart>
      <c:catAx>
        <c:axId val="5344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99296"/>
        <c:crosses val="autoZero"/>
        <c:auto val="1"/>
        <c:lblAlgn val="ctr"/>
        <c:lblOffset val="100"/>
        <c:noMultiLvlLbl val="0"/>
      </c:catAx>
      <c:valAx>
        <c:axId val="534399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0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Chp8_EIBC_RT!$O$31</c:f>
              <c:strCache>
                <c:ptCount val="1"/>
                <c:pt idx="0">
                  <c:v>All NABCOP NHS Organisations</c:v>
                </c:pt>
              </c:strCache>
            </c:strRef>
          </c:tx>
          <c:spPr>
            <a:solidFill>
              <a:srgbClr val="9D6B85"/>
            </a:solidFill>
            <a:ln>
              <a:noFill/>
            </a:ln>
            <a:effectLst/>
          </c:spPr>
          <c:invertIfNegative val="0"/>
          <c:cat>
            <c:strRef>
              <c:f>Chp8_EIBC_RT!$P$29:$T$29</c:f>
              <c:strCache>
                <c:ptCount val="5"/>
                <c:pt idx="0">
                  <c:v>50-69yrs</c:v>
                </c:pt>
                <c:pt idx="1">
                  <c:v>70+ yrs</c:v>
                </c:pt>
                <c:pt idx="3">
                  <c:v>50-69yrs</c:v>
                </c:pt>
                <c:pt idx="4">
                  <c:v>70+ yrs</c:v>
                </c:pt>
              </c:strCache>
            </c:strRef>
          </c:cat>
          <c:val>
            <c:numRef>
              <c:f>Chp8_EIBC_RT!$P$31:$T$31</c:f>
              <c:numCache>
                <c:formatCode>0%</c:formatCode>
                <c:ptCount val="5"/>
                <c:pt idx="0">
                  <c:v>0.91</c:v>
                </c:pt>
                <c:pt idx="1">
                  <c:v>0.83</c:v>
                </c:pt>
                <c:pt idx="3">
                  <c:v>0.68</c:v>
                </c:pt>
                <c:pt idx="4">
                  <c:v>0.6</c:v>
                </c:pt>
              </c:numCache>
            </c:numRef>
          </c:val>
          <c:extLst>
            <c:ext xmlns:c16="http://schemas.microsoft.com/office/drawing/2014/chart" uri="{C3380CC4-5D6E-409C-BE32-E72D297353CC}">
              <c16:uniqueId val="{00000000-47D0-4A51-B9D5-FDEFC573DF62}"/>
            </c:ext>
          </c:extLst>
        </c:ser>
        <c:ser>
          <c:idx val="2"/>
          <c:order val="2"/>
          <c:tx>
            <c:strRef>
              <c:f>Chp8_EIBC_RT!$O$32</c:f>
              <c:strCache>
                <c:ptCount val="1"/>
                <c:pt idx="0">
                  <c:v>Airedale NHS Foundation Trust</c:v>
                </c:pt>
              </c:strCache>
            </c:strRef>
          </c:tx>
          <c:spPr>
            <a:solidFill>
              <a:schemeClr val="accent1">
                <a:lumMod val="50000"/>
              </a:schemeClr>
            </a:solidFill>
            <a:ln>
              <a:noFill/>
            </a:ln>
            <a:effectLst/>
          </c:spPr>
          <c:invertIfNegative val="0"/>
          <c:cat>
            <c:strRef>
              <c:f>Chp8_EIBC_RT!$P$29:$T$29</c:f>
              <c:strCache>
                <c:ptCount val="5"/>
                <c:pt idx="0">
                  <c:v>50-69yrs</c:v>
                </c:pt>
                <c:pt idx="1">
                  <c:v>70+ yrs</c:v>
                </c:pt>
                <c:pt idx="3">
                  <c:v>50-69yrs</c:v>
                </c:pt>
                <c:pt idx="4">
                  <c:v>70+ yrs</c:v>
                </c:pt>
              </c:strCache>
            </c:strRef>
          </c:cat>
          <c:val>
            <c:numRef>
              <c:f>Chp8_EIBC_RT!$P$32:$T$32</c:f>
              <c:numCache>
                <c:formatCode>0%</c:formatCode>
                <c:ptCount val="5"/>
                <c:pt idx="0">
                  <c:v>0.96</c:v>
                </c:pt>
                <c:pt idx="1">
                  <c:v>0.8</c:v>
                </c:pt>
                <c:pt idx="3">
                  <c:v>0.56000000000000005</c:v>
                </c:pt>
                <c:pt idx="4">
                  <c:v>0.56999999999999995</c:v>
                </c:pt>
              </c:numCache>
            </c:numRef>
          </c:val>
          <c:extLst>
            <c:ext xmlns:c16="http://schemas.microsoft.com/office/drawing/2014/chart" uri="{C3380CC4-5D6E-409C-BE32-E72D297353CC}">
              <c16:uniqueId val="{00000001-47D0-4A51-B9D5-FDEFC573DF62}"/>
            </c:ext>
          </c:extLst>
        </c:ser>
        <c:dLbls>
          <c:showLegendKey val="0"/>
          <c:showVal val="0"/>
          <c:showCatName val="0"/>
          <c:showSerName val="0"/>
          <c:showPercent val="0"/>
          <c:showBubbleSize val="0"/>
        </c:dLbls>
        <c:gapWidth val="219"/>
        <c:overlap val="-27"/>
        <c:axId val="359918872"/>
        <c:axId val="359912312"/>
        <c:extLst>
          <c:ext xmlns:c15="http://schemas.microsoft.com/office/drawing/2012/chart" uri="{02D57815-91ED-43cb-92C2-25804820EDAC}">
            <c15:filteredBarSeries>
              <c15:ser>
                <c:idx val="0"/>
                <c:order val="0"/>
                <c:tx>
                  <c:strRef>
                    <c:extLst>
                      <c:ext uri="{02D57815-91ED-43cb-92C2-25804820EDAC}">
                        <c15:formulaRef>
                          <c15:sqref>Chp6_TDA!$O$29</c15:sqref>
                        </c15:formulaRef>
                      </c:ext>
                    </c:extLst>
                    <c:strCache>
                      <c:ptCount val="1"/>
                    </c:strCache>
                  </c:strRef>
                </c:tx>
                <c:spPr>
                  <a:solidFill>
                    <a:schemeClr val="accent1"/>
                  </a:solidFill>
                  <a:ln>
                    <a:noFill/>
                  </a:ln>
                  <a:effectLst/>
                </c:spPr>
                <c:invertIfNegative val="0"/>
                <c:cat>
                  <c:strRef>
                    <c:extLst>
                      <c:ext uri="{02D57815-91ED-43cb-92C2-25804820EDAC}">
                        <c15:formulaRef>
                          <c15:sqref>Chp8_EIBC_RT!$P$29:$T$29</c15:sqref>
                        </c15:formulaRef>
                      </c:ext>
                    </c:extLst>
                    <c:strCache>
                      <c:ptCount val="5"/>
                      <c:pt idx="0">
                        <c:v>50-69yrs</c:v>
                      </c:pt>
                      <c:pt idx="1">
                        <c:v>70+ yrs</c:v>
                      </c:pt>
                      <c:pt idx="3">
                        <c:v>50-69yrs</c:v>
                      </c:pt>
                      <c:pt idx="4">
                        <c:v>70+ yrs</c:v>
                      </c:pt>
                    </c:strCache>
                  </c:strRef>
                </c:cat>
                <c:val>
                  <c:numRef>
                    <c:extLst>
                      <c:ext uri="{02D57815-91ED-43cb-92C2-25804820EDAC}">
                        <c15:formulaRef>
                          <c15:sqref>Chp6_TDA!$P$29:$T$29</c15:sqref>
                        </c15:formulaRef>
                      </c:ext>
                    </c:extLst>
                    <c:numCache>
                      <c:formatCode>General</c:formatCode>
                      <c:ptCount val="5"/>
                    </c:numCache>
                  </c:numRef>
                </c:val>
                <c:extLst>
                  <c:ext xmlns:c16="http://schemas.microsoft.com/office/drawing/2014/chart" uri="{C3380CC4-5D6E-409C-BE32-E72D297353CC}">
                    <c16:uniqueId val="{00000002-47D0-4A51-B9D5-FDEFC573DF62}"/>
                  </c:ext>
                </c:extLst>
              </c15:ser>
            </c15:filteredBarSeries>
          </c:ext>
        </c:extLst>
      </c:barChart>
      <c:catAx>
        <c:axId val="35991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12312"/>
        <c:crosses val="autoZero"/>
        <c:auto val="1"/>
        <c:lblAlgn val="ctr"/>
        <c:lblOffset val="100"/>
        <c:noMultiLvlLbl val="0"/>
      </c:catAx>
      <c:valAx>
        <c:axId val="3599123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18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Chp8_EIBC_HER2CT!$M$30</c:f>
              <c:strCache>
                <c:ptCount val="1"/>
                <c:pt idx="0">
                  <c:v>All NABCOP NHS Organisations</c:v>
                </c:pt>
              </c:strCache>
            </c:strRef>
          </c:tx>
          <c:spPr>
            <a:solidFill>
              <a:srgbClr val="9D6B85"/>
            </a:solidFill>
            <a:ln>
              <a:noFill/>
            </a:ln>
            <a:effectLst/>
          </c:spPr>
          <c:invertIfNegative val="0"/>
          <c:cat>
            <c:strRef>
              <c:f>Chp8_EIBC_HER2CT!$N$28:$O$28</c:f>
              <c:strCache>
                <c:ptCount val="2"/>
                <c:pt idx="0">
                  <c:v>50-69yrs</c:v>
                </c:pt>
                <c:pt idx="1">
                  <c:v>70+ yrs</c:v>
                </c:pt>
              </c:strCache>
            </c:strRef>
          </c:cat>
          <c:val>
            <c:numRef>
              <c:f>Chp8_EIBC_HER2CT!$N$30:$O$30</c:f>
              <c:numCache>
                <c:formatCode>0%</c:formatCode>
                <c:ptCount val="2"/>
                <c:pt idx="0">
                  <c:v>0.7</c:v>
                </c:pt>
                <c:pt idx="1">
                  <c:v>0.37</c:v>
                </c:pt>
              </c:numCache>
            </c:numRef>
          </c:val>
          <c:extLst>
            <c:ext xmlns:c16="http://schemas.microsoft.com/office/drawing/2014/chart" uri="{C3380CC4-5D6E-409C-BE32-E72D297353CC}">
              <c16:uniqueId val="{00000000-A7C3-4DC1-8CC9-9E1D69396B5B}"/>
            </c:ext>
          </c:extLst>
        </c:ser>
        <c:ser>
          <c:idx val="2"/>
          <c:order val="2"/>
          <c:tx>
            <c:strRef>
              <c:f>Chp8_EIBC_HER2CT!$M$31</c:f>
              <c:strCache>
                <c:ptCount val="1"/>
                <c:pt idx="0">
                  <c:v>Airedale NHS Foundation Trust</c:v>
                </c:pt>
              </c:strCache>
            </c:strRef>
          </c:tx>
          <c:spPr>
            <a:solidFill>
              <a:schemeClr val="accent1">
                <a:lumMod val="50000"/>
              </a:schemeClr>
            </a:solidFill>
            <a:ln>
              <a:noFill/>
            </a:ln>
            <a:effectLst/>
          </c:spPr>
          <c:invertIfNegative val="0"/>
          <c:cat>
            <c:strRef>
              <c:f>Chp8_EIBC_HER2CT!$N$28:$O$28</c:f>
              <c:strCache>
                <c:ptCount val="2"/>
                <c:pt idx="0">
                  <c:v>50-69yrs</c:v>
                </c:pt>
                <c:pt idx="1">
                  <c:v>70+ yrs</c:v>
                </c:pt>
              </c:strCache>
            </c:strRef>
          </c:cat>
          <c:val>
            <c:numRef>
              <c:f>Chp8_EIBC_HER2CT!$N$31:$O$31</c:f>
              <c:numCache>
                <c:formatCode>0%</c:formatCode>
                <c:ptCount val="2"/>
                <c:pt idx="0">
                  <c:v>0.83</c:v>
                </c:pt>
                <c:pt idx="1">
                  <c:v>0.4</c:v>
                </c:pt>
              </c:numCache>
            </c:numRef>
          </c:val>
          <c:extLst>
            <c:ext xmlns:c16="http://schemas.microsoft.com/office/drawing/2014/chart" uri="{C3380CC4-5D6E-409C-BE32-E72D297353CC}">
              <c16:uniqueId val="{00000001-A7C3-4DC1-8CC9-9E1D69396B5B}"/>
            </c:ext>
          </c:extLst>
        </c:ser>
        <c:dLbls>
          <c:showLegendKey val="0"/>
          <c:showVal val="0"/>
          <c:showCatName val="0"/>
          <c:showSerName val="0"/>
          <c:showPercent val="0"/>
          <c:showBubbleSize val="0"/>
        </c:dLbls>
        <c:gapWidth val="219"/>
        <c:overlap val="-27"/>
        <c:axId val="534405200"/>
        <c:axId val="534399296"/>
        <c:extLst>
          <c:ext xmlns:c15="http://schemas.microsoft.com/office/drawing/2012/chart" uri="{02D57815-91ED-43cb-92C2-25804820EDAC}">
            <c15:filteredBarSeries>
              <c15:ser>
                <c:idx val="0"/>
                <c:order val="0"/>
                <c:tx>
                  <c:strRef>
                    <c:extLst>
                      <c:ext uri="{02D57815-91ED-43cb-92C2-25804820EDAC}">
                        <c15:formulaRef>
                          <c15:sqref>Chp6_CNS!$M$29</c15:sqref>
                        </c15:formulaRef>
                      </c:ext>
                    </c:extLst>
                    <c:strCache>
                      <c:ptCount val="1"/>
                    </c:strCache>
                  </c:strRef>
                </c:tx>
                <c:spPr>
                  <a:solidFill>
                    <a:schemeClr val="accent1"/>
                  </a:solidFill>
                  <a:ln>
                    <a:noFill/>
                  </a:ln>
                  <a:effectLst/>
                </c:spPr>
                <c:invertIfNegative val="0"/>
                <c:cat>
                  <c:strRef>
                    <c:extLst>
                      <c:ext uri="{02D57815-91ED-43cb-92C2-25804820EDAC}">
                        <c15:formulaRef>
                          <c15:sqref>Chp8_EIBC_HER2CT!$N$28:$O$28</c15:sqref>
                        </c15:formulaRef>
                      </c:ext>
                    </c:extLst>
                    <c:strCache>
                      <c:ptCount val="2"/>
                      <c:pt idx="0">
                        <c:v>50-69yrs</c:v>
                      </c:pt>
                      <c:pt idx="1">
                        <c:v>70+ yrs</c:v>
                      </c:pt>
                    </c:strCache>
                  </c:strRef>
                </c:cat>
                <c:val>
                  <c:numRef>
                    <c:extLst>
                      <c:ext uri="{02D57815-91ED-43cb-92C2-25804820EDAC}">
                        <c15:formulaRef>
                          <c15:sqref>Chp6_CNS!$N$29:$O$29</c15:sqref>
                        </c15:formulaRef>
                      </c:ext>
                    </c:extLst>
                    <c:numCache>
                      <c:formatCode>General</c:formatCode>
                      <c:ptCount val="2"/>
                    </c:numCache>
                  </c:numRef>
                </c:val>
                <c:extLst>
                  <c:ext xmlns:c16="http://schemas.microsoft.com/office/drawing/2014/chart" uri="{C3380CC4-5D6E-409C-BE32-E72D297353CC}">
                    <c16:uniqueId val="{00000002-A7C3-4DC1-8CC9-9E1D69396B5B}"/>
                  </c:ext>
                </c:extLst>
              </c15:ser>
            </c15:filteredBarSeries>
          </c:ext>
        </c:extLst>
      </c:barChart>
      <c:catAx>
        <c:axId val="5344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99296"/>
        <c:crosses val="autoZero"/>
        <c:auto val="1"/>
        <c:lblAlgn val="ctr"/>
        <c:lblOffset val="100"/>
        <c:noMultiLvlLbl val="0"/>
      </c:catAx>
      <c:valAx>
        <c:axId val="534399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0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D5462E5-CFBC-4BB3-A399-794FD5C016B9}" type="datetimeFigureOut">
              <a:rPr lang="en-GB" smtClean="0"/>
              <a:t>07/07/2020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306109-FCB8-4F3F-BB95-062C98449D89}" type="slidenum">
              <a:rPr lang="en-GB" smtClean="0"/>
              <a:t>‹#›</a:t>
            </a:fld>
            <a:endParaRPr lang="en-GB"/>
          </a:p>
        </p:txBody>
      </p:sp>
    </p:spTree>
    <p:extLst>
      <p:ext uri="{BB962C8B-B14F-4D97-AF65-F5344CB8AC3E}">
        <p14:creationId xmlns:p14="http://schemas.microsoft.com/office/powerpoint/2010/main" val="3233017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0FA6C8-4B70-4A7E-8BB4-F193283F92F6}" type="datetimeFigureOut">
              <a:rPr lang="en-GB" smtClean="0"/>
              <a:t>07/07/2020</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89C4E1-2C28-4799-87D3-4520D2A93080}" type="slidenum">
              <a:rPr lang="en-GB" smtClean="0"/>
              <a:t>‹#›</a:t>
            </a:fld>
            <a:endParaRPr lang="en-GB" dirty="0"/>
          </a:p>
        </p:txBody>
      </p:sp>
    </p:spTree>
    <p:extLst>
      <p:ext uri="{BB962C8B-B14F-4D97-AF65-F5344CB8AC3E}">
        <p14:creationId xmlns:p14="http://schemas.microsoft.com/office/powerpoint/2010/main" val="2817256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bcop.org.uk/resources/nabcop-2020-annual-report-supplementary-materia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bcop.org.uk/resources/nabcop-2020-annual-report-supplementary-material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bcop.org.uk/resources/improving-data-completenes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abcop.org.uk/resources/cosd-data-case-studi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nabcop.org.uk/resources/nabcop-2020-annual-report-supplementary-materia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nabcop.org.uk/content/uploads/2020/07/NABCOP_Annual_Report_2020_NHS_Organisation_Data_Viewer-Version09072020.xlsx"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nabcop.org.uk/content/uploads/2020/07/NABCOP_Annual_Report_2020_NHS_Organisation_Data_Viewer-Version09072020.xlsx"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abcop.org.uk/content/uploads/2020/07/NABCOP_Annual_Report_2020_NHS_Organisation_Data_Viewer-Version09072020.xlsx"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abcop.org.uk/content/uploads/2020/07/NABCOP_Annual_Report_2020_NHS_Organisation_Data_Viewer-Version09072020.xlsx"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abcop.org.uk/content/uploads/2020/07/NABCOP_Annual_Report_2020_NHS_Organisation_Data_Viewer-Version09072020.xlsx"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abcop.org.uk/content/uploads/2020/07/NABCOP_Annual_Report_2020_NHS_Organisation_Data_Viewer-Version09072020.xlsx"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abcop.org.uk/content/uploads/2020/07/NABCOP_Annual_Report_2020_NHS_Organisation_Data_Viewer-Version09072020.xls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abcop.org.uk/content/uploads/2020/07/NABCOP_Annual_Report_2020_NHS_Organisation_Data_Viewer-Version09072020.xls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abcop.org.uk/resources/nabcop-2020-annual-report-supplementary-materia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bcop.org.uk/reports/nabcop-2020-annual-re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abcop.org.uk/resources/nabcop-2020-annual-report-supplementary-materia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89C4E1-2C28-4799-87D3-4520D2A93080}" type="slidenum">
              <a:rPr lang="en-GB" smtClean="0"/>
              <a:t>1</a:t>
            </a:fld>
            <a:endParaRPr lang="en-GB" dirty="0"/>
          </a:p>
        </p:txBody>
      </p:sp>
    </p:spTree>
    <p:extLst>
      <p:ext uri="{BB962C8B-B14F-4D97-AF65-F5344CB8AC3E}">
        <p14:creationId xmlns:p14="http://schemas.microsoft.com/office/powerpoint/2010/main" val="373028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47958">
              <a:defRPr/>
            </a:pPr>
            <a:r>
              <a:rPr lang="en-GB" b="1" u="sng" dirty="0" smtClean="0"/>
              <a:t>Instructions:</a:t>
            </a:r>
          </a:p>
          <a:p>
            <a:pPr marL="228600" indent="-228600" defTabSz="947958">
              <a:buFont typeface="+mj-lt"/>
              <a:buAutoNum type="arabicPeriod"/>
              <a:defRPr/>
            </a:pPr>
            <a:r>
              <a:rPr lang="en-GB" dirty="0" smtClean="0"/>
              <a:t>Delete the current graphs in this slide.</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Annual Report from the website: </a:t>
            </a:r>
            <a:r>
              <a:rPr lang="en-US" sz="1200" dirty="0" smtClean="0">
                <a:latin typeface="+mn-lt"/>
                <a:hlinkClick r:id="rId3"/>
              </a:rPr>
              <a:t>https://www.nabcop.org.uk/resources/nabcop-2020-annual-report-supplementary-materials</a:t>
            </a:r>
            <a:endParaRPr lang="en-US" sz="1200" dirty="0" smtClean="0">
              <a:latin typeface="+mn-lt"/>
            </a:endParaRP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 to the sheet</a:t>
            </a:r>
            <a:r>
              <a:rPr lang="en-GB" sz="1200" b="0" i="0" u="none" strike="noStrike" kern="1200" baseline="0" dirty="0" smtClean="0">
                <a:solidFill>
                  <a:schemeClr val="tx1"/>
                </a:solidFill>
                <a:effectLst/>
                <a:latin typeface="+mn-lt"/>
                <a:ea typeface="+mn-ea"/>
                <a:cs typeface="+mn-cs"/>
              </a:rPr>
              <a:t> ‘</a:t>
            </a:r>
            <a:r>
              <a:rPr lang="en-GB" sz="1200" b="1" i="0" u="none" strike="noStrike" kern="1200" baseline="0" dirty="0" err="1" smtClean="0">
                <a:solidFill>
                  <a:schemeClr val="tx1"/>
                </a:solidFill>
                <a:effectLst/>
                <a:latin typeface="+mn-lt"/>
                <a:ea typeface="+mn-ea"/>
                <a:cs typeface="+mn-cs"/>
              </a:rPr>
              <a:t>DQ_Time</a:t>
            </a:r>
            <a:r>
              <a:rPr lang="en-GB" sz="1200" b="1" i="0" u="none" strike="noStrike"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and select the data item you would like to review from the ‘</a:t>
            </a:r>
            <a:r>
              <a:rPr lang="en-GB" sz="1200" b="1" i="0" u="none" strike="noStrike" kern="1200" baseline="0" dirty="0" smtClean="0">
                <a:solidFill>
                  <a:schemeClr val="tx1"/>
                </a:solidFill>
                <a:effectLst/>
                <a:latin typeface="+mn-lt"/>
                <a:ea typeface="+mn-ea"/>
                <a:cs typeface="+mn-cs"/>
              </a:rPr>
              <a:t>Selected data item’</a:t>
            </a:r>
            <a:r>
              <a:rPr lang="en-GB" sz="1200" b="0" i="0" u="none" strike="noStrike" kern="1200" baseline="0" dirty="0" smtClean="0">
                <a:solidFill>
                  <a:schemeClr val="tx1"/>
                </a:solidFill>
                <a:effectLst/>
                <a:latin typeface="+mn-lt"/>
                <a:ea typeface="+mn-ea"/>
                <a:cs typeface="+mn-cs"/>
              </a:rPr>
              <a:t> drop down option. There are several data items you can choose from, the data items on this slide are shown for demonstration purposes.  </a:t>
            </a:r>
          </a:p>
          <a:p>
            <a:pPr marL="228600" indent="-228600" defTabSz="947958">
              <a:buFont typeface="+mj-lt"/>
              <a:buAutoNum type="arabicPeriod"/>
              <a:defRPr/>
            </a:pPr>
            <a:r>
              <a:rPr lang="en-GB" sz="1200" b="0" i="0" u="none" strike="noStrike" kern="1200" baseline="0" dirty="0" smtClean="0">
                <a:solidFill>
                  <a:schemeClr val="tx1"/>
                </a:solidFill>
                <a:effectLst/>
                <a:latin typeface="+mn-lt"/>
                <a:ea typeface="+mn-ea"/>
                <a:cs typeface="+mn-cs"/>
              </a:rPr>
              <a:t>Press the ‘Print Screen’ button on your keyboard, and paste the image into this slide. Crop the image to just contain the graph. </a:t>
            </a:r>
            <a:endParaRPr lang="en-GB" sz="1200" b="0"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C89C4E1-2C28-4799-87D3-4520D2A93080}" type="slidenum">
              <a:rPr lang="en-GB" smtClean="0"/>
              <a:t>10</a:t>
            </a:fld>
            <a:endParaRPr lang="en-GB"/>
          </a:p>
        </p:txBody>
      </p:sp>
    </p:spTree>
    <p:extLst>
      <p:ext uri="{BB962C8B-B14F-4D97-AF65-F5344CB8AC3E}">
        <p14:creationId xmlns:p14="http://schemas.microsoft.com/office/powerpoint/2010/main" val="259101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Annual Report from the website: </a:t>
            </a:r>
            <a:r>
              <a:rPr lang="en-US" sz="1200" dirty="0" smtClean="0">
                <a:latin typeface="+mn-lt"/>
                <a:hlinkClick r:id="rId3"/>
              </a:rPr>
              <a:t>https://www.nabcop.org.uk/resources/nabcop-2020-annual-report-supplementary-materials</a:t>
            </a:r>
            <a:endParaRPr lang="en-US" sz="1200" dirty="0" smtClean="0">
              <a:latin typeface="+mn-lt"/>
            </a:endParaRP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 to the sheet</a:t>
            </a:r>
            <a:r>
              <a:rPr lang="en-GB" sz="1200" b="0" i="0" u="none" strike="noStrike" kern="1200" baseline="0" dirty="0" smtClean="0">
                <a:solidFill>
                  <a:schemeClr val="tx1"/>
                </a:solidFill>
                <a:effectLst/>
                <a:latin typeface="+mn-lt"/>
                <a:ea typeface="+mn-ea"/>
                <a:cs typeface="+mn-cs"/>
              </a:rPr>
              <a:t> ‘</a:t>
            </a:r>
            <a:r>
              <a:rPr lang="en-GB" sz="1200" b="1" i="0" u="none" strike="noStrike" kern="1200" baseline="0" dirty="0" err="1" smtClean="0">
                <a:solidFill>
                  <a:schemeClr val="tx1"/>
                </a:solidFill>
                <a:effectLst/>
                <a:latin typeface="+mn-lt"/>
                <a:ea typeface="+mn-ea"/>
                <a:cs typeface="+mn-cs"/>
              </a:rPr>
              <a:t>Recurrence_Time</a:t>
            </a:r>
            <a:r>
              <a:rPr lang="en-GB" sz="1200" b="1" i="0" u="none" strike="noStrike"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and copy and paste the graph into this slide.  </a:t>
            </a:r>
            <a:endParaRPr lang="en-GB" sz="1200" b="0" i="0" u="none" strike="noStrike" kern="1200" dirty="0" smtClean="0">
              <a:solidFill>
                <a:schemeClr val="tx1"/>
              </a:solidFill>
              <a:effectLst/>
              <a:latin typeface="+mn-lt"/>
              <a:ea typeface="+mn-ea"/>
              <a:cs typeface="+mn-cs"/>
            </a:endParaRPr>
          </a:p>
          <a:p>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9C4E1-2C28-4799-87D3-4520D2A930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853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designed if you wish to discuss the key points regarding your organisations data</a:t>
            </a:r>
            <a:r>
              <a:rPr lang="en-GB" baseline="0" dirty="0" smtClean="0"/>
              <a:t> completeness </a:t>
            </a:r>
            <a:r>
              <a:rPr lang="en-GB" dirty="0" smtClean="0"/>
              <a:t>which have arisen from the previous few slides. </a:t>
            </a:r>
            <a:r>
              <a:rPr lang="en-GB" b="1" dirty="0" smtClean="0"/>
              <a:t>This</a:t>
            </a:r>
            <a:r>
              <a:rPr lang="en-GB" b="1" baseline="0" dirty="0" smtClean="0"/>
              <a:t> slide is designed as a guide – please change/adapt it to your organisations requirements as you see fit.</a:t>
            </a:r>
          </a:p>
          <a:p>
            <a:endParaRPr lang="en-GB" dirty="0" smtClean="0"/>
          </a:p>
          <a:p>
            <a:r>
              <a:rPr lang="en-GB" dirty="0" smtClean="0"/>
              <a:t>Visit the</a:t>
            </a:r>
            <a:r>
              <a:rPr lang="en-GB" baseline="0" dirty="0" smtClean="0"/>
              <a:t> ‘Improving data completeness section of our website (</a:t>
            </a:r>
            <a:r>
              <a:rPr lang="en-GB" dirty="0" smtClean="0">
                <a:hlinkClick r:id="rId3"/>
              </a:rPr>
              <a:t>https://www.nabcop.org.uk/resources/improving-data-completeness/</a:t>
            </a:r>
            <a:r>
              <a:rPr lang="en-GB" dirty="0" smtClean="0"/>
              <a:t>) for ideas</a:t>
            </a:r>
            <a:r>
              <a:rPr lang="en-GB" baseline="0" dirty="0" smtClean="0"/>
              <a:t> to implement in your organisation.</a:t>
            </a:r>
          </a:p>
          <a:p>
            <a:r>
              <a:rPr lang="en-GB" baseline="0" dirty="0" smtClean="0"/>
              <a:t>For organisations in England we have some case studies from trusts on achieving high levels of COSD completeness (</a:t>
            </a:r>
            <a:r>
              <a:rPr lang="en-GB" dirty="0" smtClean="0">
                <a:hlinkClick r:id="rId4"/>
              </a:rPr>
              <a:t>https://www.nabcop.org.uk/resources/cosd-data-case-studies/</a:t>
            </a:r>
            <a:r>
              <a:rPr lang="en-GB" dirty="0" smtClean="0"/>
              <a:t>)</a:t>
            </a:r>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1C89C4E1-2C28-4799-87D3-4520D2A93080}" type="slidenum">
              <a:rPr lang="en-GB" smtClean="0"/>
              <a:t>12</a:t>
            </a:fld>
            <a:endParaRPr lang="en-GB" dirty="0"/>
          </a:p>
        </p:txBody>
      </p:sp>
    </p:spTree>
    <p:extLst>
      <p:ext uri="{BB962C8B-B14F-4D97-AF65-F5344CB8AC3E}">
        <p14:creationId xmlns:p14="http://schemas.microsoft.com/office/powerpoint/2010/main" val="150533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7958" rtl="0" eaLnBrk="1" fontAlgn="auto" latinLnBrk="0" hangingPunct="1">
              <a:lnSpc>
                <a:spcPct val="100000"/>
              </a:lnSpc>
              <a:spcBef>
                <a:spcPts val="0"/>
              </a:spcBef>
              <a:spcAft>
                <a:spcPts val="0"/>
              </a:spcAft>
              <a:buClrTx/>
              <a:buSzTx/>
              <a:buFontTx/>
              <a:buNone/>
              <a:tabLst/>
              <a:defRPr/>
            </a:pPr>
            <a:r>
              <a:rPr lang="en-GB" b="0" u="none" dirty="0" smtClean="0"/>
              <a:t>For more information on</a:t>
            </a:r>
            <a:r>
              <a:rPr lang="en-GB" b="0" u="none" baseline="0" dirty="0" smtClean="0"/>
              <a:t> supportive care, see chapter 6 of the 2020 Annual Report: </a:t>
            </a:r>
            <a:r>
              <a:rPr lang="en-GB" dirty="0" smtClean="0">
                <a:hlinkClick r:id="rId3"/>
              </a:rPr>
              <a:t>https://www.nabcop.org.uk/reports/nabcop-2020-annual-report/</a:t>
            </a:r>
            <a:endParaRPr lang="en-GB" dirty="0" smtClean="0"/>
          </a:p>
          <a:p>
            <a:pPr marL="0" marR="0" lvl="0" indent="0" algn="l" defTabSz="947958"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47958" rtl="0" eaLnBrk="1" fontAlgn="auto" latinLnBrk="0" hangingPunct="1">
              <a:lnSpc>
                <a:spcPct val="100000"/>
              </a:lnSpc>
              <a:spcBef>
                <a:spcPts val="0"/>
              </a:spcBef>
              <a:spcAft>
                <a:spcPts val="0"/>
              </a:spcAft>
              <a:buClrTx/>
              <a:buSzTx/>
              <a:buFontTx/>
              <a:buNone/>
              <a:tabLst/>
              <a:defRPr/>
            </a:pPr>
            <a:r>
              <a:rPr lang="en-GB" b="1" i="1" dirty="0" smtClean="0"/>
              <a:t>Note:</a:t>
            </a:r>
            <a:r>
              <a:rPr lang="en-GB" b="1" i="1" baseline="0" dirty="0" smtClean="0"/>
              <a:t> The data item on TDA in a single visit is only being collected for English NHS organisations at present.</a:t>
            </a:r>
            <a:endParaRPr lang="en-GB" b="1" i="1" dirty="0" smtClean="0"/>
          </a:p>
        </p:txBody>
      </p:sp>
      <p:sp>
        <p:nvSpPr>
          <p:cNvPr id="4" name="Slide Number Placeholder 3"/>
          <p:cNvSpPr>
            <a:spLocks noGrp="1"/>
          </p:cNvSpPr>
          <p:nvPr>
            <p:ph type="sldNum" sz="quarter" idx="10"/>
          </p:nvPr>
        </p:nvSpPr>
        <p:spPr/>
        <p:txBody>
          <a:bodyPr/>
          <a:lstStyle/>
          <a:p>
            <a:fld id="{AC27639D-9B62-4184-87AD-9F02DFB1BC03}" type="slidenum">
              <a:rPr lang="en-GB" smtClean="0"/>
              <a:t>13</a:t>
            </a:fld>
            <a:endParaRPr lang="en-GB"/>
          </a:p>
        </p:txBody>
      </p:sp>
    </p:spTree>
    <p:extLst>
      <p:ext uri="{BB962C8B-B14F-4D97-AF65-F5344CB8AC3E}">
        <p14:creationId xmlns:p14="http://schemas.microsoft.com/office/powerpoint/2010/main" val="204655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7958" rtl="0" eaLnBrk="1" fontAlgn="auto" latinLnBrk="0" hangingPunct="1">
              <a:lnSpc>
                <a:spcPct val="100000"/>
              </a:lnSpc>
              <a:spcBef>
                <a:spcPts val="0"/>
              </a:spcBef>
              <a:spcAft>
                <a:spcPts val="0"/>
              </a:spcAft>
              <a:buClrTx/>
              <a:buSzTx/>
              <a:buFontTx/>
              <a:buNone/>
              <a:tabLst/>
              <a:defRPr/>
            </a:pPr>
            <a:r>
              <a:rPr lang="en-GB" b="0" u="none" dirty="0" smtClean="0"/>
              <a:t>For more information on</a:t>
            </a:r>
            <a:r>
              <a:rPr lang="en-GB" b="0" u="none" baseline="0" dirty="0" smtClean="0"/>
              <a:t> supportive care, see chapter 6 of the 2020 Annual Report: </a:t>
            </a:r>
            <a:r>
              <a:rPr lang="en-GB" dirty="0" smtClean="0">
                <a:hlinkClick r:id="rId3"/>
              </a:rPr>
              <a:t>https://www.nabcop.org.uk/reports/nabcop-2020-annual-report/</a:t>
            </a:r>
            <a:endParaRPr lang="en-GB" dirty="0" smtClean="0"/>
          </a:p>
          <a:p>
            <a:pPr defTabSz="947958">
              <a:defRPr/>
            </a:pPr>
            <a:endParaRPr lang="en-GB" b="1" u="sng" dirty="0" smtClean="0"/>
          </a:p>
          <a:p>
            <a:pPr defTabSz="947958">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Annual Report from the website: </a:t>
            </a:r>
            <a:r>
              <a:rPr lang="en-US" sz="1200" dirty="0" smtClean="0">
                <a:latin typeface="+mn-lt"/>
                <a:hlinkClick r:id="rId4"/>
              </a:rPr>
              <a:t>https://www.nabcop.org.uk/resources/nabcop-2020-annual-report-supplementary-materials</a:t>
            </a:r>
            <a:endParaRPr lang="en-GB"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Chp6_TDA</a:t>
            </a:r>
            <a:r>
              <a:rPr lang="en-GB" sz="1200" b="0" i="0" u="none" strike="noStrike" kern="1200" baseline="0" dirty="0" smtClean="0">
                <a:solidFill>
                  <a:schemeClr val="tx1"/>
                </a:solidFill>
                <a:effectLst/>
                <a:latin typeface="+mn-lt"/>
                <a:ea typeface="+mn-ea"/>
                <a:cs typeface="+mn-cs"/>
              </a:rPr>
              <a:t>’ and copy the bar graph of your organisations data to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smtClean="0">
                <a:solidFill>
                  <a:srgbClr val="FF0000"/>
                </a:solidFill>
              </a:rPr>
              <a:t>Note: </a:t>
            </a:r>
            <a:r>
              <a:rPr lang="en-GB" b="0" i="0" dirty="0" smtClean="0">
                <a:solidFill>
                  <a:srgbClr val="FF0000"/>
                </a:solidFill>
              </a:rPr>
              <a:t>For further information about the relaxed</a:t>
            </a:r>
            <a:r>
              <a:rPr lang="en-GB" b="0" i="0" baseline="0" dirty="0" smtClean="0">
                <a:solidFill>
                  <a:srgbClr val="FF0000"/>
                </a:solidFill>
              </a:rPr>
              <a:t> and strict criteria which the NABCOP uses to define TDA in a single visit, see chapter 6.2 in the 2020 annual report. </a:t>
            </a:r>
            <a:endParaRPr lang="en-GB" b="1" i="1" dirty="0">
              <a:solidFill>
                <a:srgbClr val="FF0000"/>
              </a:solidFill>
            </a:endParaRPr>
          </a:p>
        </p:txBody>
      </p:sp>
      <p:sp>
        <p:nvSpPr>
          <p:cNvPr id="4" name="Slide Number Placeholder 3"/>
          <p:cNvSpPr>
            <a:spLocks noGrp="1"/>
          </p:cNvSpPr>
          <p:nvPr>
            <p:ph type="sldNum" sz="quarter" idx="10"/>
          </p:nvPr>
        </p:nvSpPr>
        <p:spPr/>
        <p:txBody>
          <a:bodyPr/>
          <a:lstStyle/>
          <a:p>
            <a:fld id="{AC27639D-9B62-4184-87AD-9F02DFB1BC03}" type="slidenum">
              <a:rPr lang="en-GB" smtClean="0"/>
              <a:t>14</a:t>
            </a:fld>
            <a:endParaRPr lang="en-GB"/>
          </a:p>
        </p:txBody>
      </p:sp>
    </p:spTree>
    <p:extLst>
      <p:ext uri="{BB962C8B-B14F-4D97-AF65-F5344CB8AC3E}">
        <p14:creationId xmlns:p14="http://schemas.microsoft.com/office/powerpoint/2010/main" val="417963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7958" rtl="0" eaLnBrk="1" fontAlgn="auto" latinLnBrk="0" hangingPunct="1">
              <a:lnSpc>
                <a:spcPct val="100000"/>
              </a:lnSpc>
              <a:spcBef>
                <a:spcPts val="0"/>
              </a:spcBef>
              <a:spcAft>
                <a:spcPts val="0"/>
              </a:spcAft>
              <a:buClrTx/>
              <a:buSzTx/>
              <a:buFontTx/>
              <a:buNone/>
              <a:tabLst/>
              <a:defRPr/>
            </a:pPr>
            <a:r>
              <a:rPr lang="en-GB" b="0" u="none" dirty="0" smtClean="0"/>
              <a:t>For more information on</a:t>
            </a:r>
            <a:r>
              <a:rPr lang="en-GB" b="0" u="none" baseline="0" dirty="0" smtClean="0"/>
              <a:t> supportive care, see chapter 6 of the 2020 Annual Report: </a:t>
            </a:r>
            <a:r>
              <a:rPr lang="en-GB" dirty="0" smtClean="0">
                <a:hlinkClick r:id="rId3"/>
              </a:rPr>
              <a:t>https://www.nabcop.org.uk/reports/nabcop-2020-annual-report/</a:t>
            </a:r>
            <a:endParaRPr lang="en-GB" dirty="0" smtClean="0"/>
          </a:p>
          <a:p>
            <a:pPr defTabSz="947958">
              <a:defRPr/>
            </a:pPr>
            <a:endParaRPr lang="en-GB" b="1" u="sng" dirty="0" smtClean="0"/>
          </a:p>
          <a:p>
            <a:pPr defTabSz="947958">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Annual Report from the website: </a:t>
            </a:r>
            <a:r>
              <a:rPr lang="en-GB" dirty="0" smtClean="0">
                <a:hlinkClick r:id="rId4"/>
              </a:rPr>
              <a:t>https://www.nabcop.org.uk/resources/nabcop-2020-annual-report-supplementary-materials</a:t>
            </a:r>
            <a:endParaRPr lang="en-GB"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Chp6_CNS</a:t>
            </a:r>
            <a:r>
              <a:rPr lang="en-GB" sz="1200" b="0" i="0" u="none" strike="noStrike" kern="1200" baseline="0" dirty="0" smtClean="0">
                <a:solidFill>
                  <a:schemeClr val="tx1"/>
                </a:solidFill>
                <a:effectLst/>
                <a:latin typeface="+mn-lt"/>
                <a:ea typeface="+mn-ea"/>
                <a:cs typeface="+mn-cs"/>
              </a:rPr>
              <a:t>’ and copy the bar graph of your organisations data to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FF0000"/>
              </a:solidFill>
            </a:endParaRPr>
          </a:p>
        </p:txBody>
      </p:sp>
      <p:sp>
        <p:nvSpPr>
          <p:cNvPr id="4" name="Slide Number Placeholder 3"/>
          <p:cNvSpPr>
            <a:spLocks noGrp="1"/>
          </p:cNvSpPr>
          <p:nvPr>
            <p:ph type="sldNum" sz="quarter" idx="10"/>
          </p:nvPr>
        </p:nvSpPr>
        <p:spPr/>
        <p:txBody>
          <a:bodyPr/>
          <a:lstStyle/>
          <a:p>
            <a:fld id="{AC27639D-9B62-4184-87AD-9F02DFB1BC03}" type="slidenum">
              <a:rPr lang="en-GB" smtClean="0"/>
              <a:t>15</a:t>
            </a:fld>
            <a:endParaRPr lang="en-GB"/>
          </a:p>
        </p:txBody>
      </p:sp>
    </p:spTree>
    <p:extLst>
      <p:ext uri="{BB962C8B-B14F-4D97-AF65-F5344CB8AC3E}">
        <p14:creationId xmlns:p14="http://schemas.microsoft.com/office/powerpoint/2010/main" val="3217531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For</a:t>
            </a:r>
            <a:r>
              <a:rPr lang="en-GB" b="0" u="none" baseline="0" dirty="0" smtClean="0"/>
              <a:t> more information on DCIS, see section 7 of the 2020 Annual Report: </a:t>
            </a:r>
            <a:r>
              <a:rPr lang="en-GB" dirty="0" smtClean="0">
                <a:hlinkClick r:id="rId3"/>
              </a:rPr>
              <a:t>https://www.nabcop.org.uk/reports/nabcop-2020-annual-report/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defTabSz="947958">
              <a:defRPr/>
            </a:pPr>
            <a:r>
              <a:rPr lang="en-GB" b="1" u="sng" dirty="0" smtClean="0"/>
              <a:t>Instructions:</a:t>
            </a:r>
          </a:p>
          <a:p>
            <a:pPr marL="228600" indent="-228600" defTabSz="947958">
              <a:buFont typeface="+mj-lt"/>
              <a:buAutoNum type="arabicPeriod"/>
              <a:defRPr/>
            </a:pPr>
            <a:r>
              <a:rPr lang="en-GB" dirty="0" smtClean="0"/>
              <a:t>Delete the current graph</a:t>
            </a:r>
            <a:r>
              <a:rPr lang="en-GB" baseline="0" dirty="0" smtClean="0"/>
              <a:t> in this slide.</a:t>
            </a:r>
            <a:endParaRPr lang="en-GB" dirty="0" smtClean="0"/>
          </a:p>
          <a:p>
            <a:pPr marL="228600" indent="-228600" defTabSz="947958">
              <a:buFont typeface="+mj-lt"/>
              <a:buAutoNum type="arabicPeriod"/>
              <a:defRPr/>
            </a:pPr>
            <a:r>
              <a:rPr lang="en-GB" dirty="0" smtClean="0"/>
              <a:t>Download the NHS organisation data viewer</a:t>
            </a:r>
            <a:r>
              <a:rPr lang="en-GB" baseline="0" dirty="0" smtClean="0"/>
              <a:t> for the Annual Report from the website: </a:t>
            </a:r>
            <a:r>
              <a:rPr lang="en-GB" dirty="0" smtClean="0">
                <a:hlinkClick r:id="rId4"/>
              </a:rPr>
              <a:t>https://www.nabcop.org.uk/resources/nabcop-2020-annual-report-supplementary-materials</a:t>
            </a:r>
            <a:endParaRPr lang="en-GB" baseline="0"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`Chp7_DCIS_Surgery</a:t>
            </a:r>
            <a:r>
              <a:rPr lang="en-GB" sz="1200" b="0" i="0" u="none" strike="noStrike" kern="1200" baseline="0" dirty="0" smtClean="0">
                <a:solidFill>
                  <a:schemeClr val="tx1"/>
                </a:solidFill>
                <a:effectLst/>
                <a:latin typeface="+mn-lt"/>
                <a:ea typeface="+mn-ea"/>
                <a:cs typeface="+mn-cs"/>
              </a:rPr>
              <a:t>’ and copy the graph from the data viewer and paste it into this slide.   </a:t>
            </a:r>
          </a:p>
        </p:txBody>
      </p:sp>
      <p:sp>
        <p:nvSpPr>
          <p:cNvPr id="4" name="Slide Number Placeholder 3"/>
          <p:cNvSpPr>
            <a:spLocks noGrp="1"/>
          </p:cNvSpPr>
          <p:nvPr>
            <p:ph type="sldNum" sz="quarter" idx="10"/>
          </p:nvPr>
        </p:nvSpPr>
        <p:spPr/>
        <p:txBody>
          <a:bodyPr/>
          <a:lstStyle/>
          <a:p>
            <a:fld id="{1C89C4E1-2C28-4799-87D3-4520D2A93080}" type="slidenum">
              <a:rPr lang="en-GB" smtClean="0"/>
              <a:t>16</a:t>
            </a:fld>
            <a:endParaRPr lang="en-GB" dirty="0"/>
          </a:p>
        </p:txBody>
      </p:sp>
    </p:spTree>
    <p:extLst>
      <p:ext uri="{BB962C8B-B14F-4D97-AF65-F5344CB8AC3E}">
        <p14:creationId xmlns:p14="http://schemas.microsoft.com/office/powerpoint/2010/main" val="2560713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For</a:t>
            </a:r>
            <a:r>
              <a:rPr lang="en-GB" b="0" u="none" baseline="0" dirty="0" smtClean="0"/>
              <a:t> more information on DCIS, see section 7 in the NABCOP 2020 Annual Report: </a:t>
            </a:r>
            <a:r>
              <a:rPr lang="en-GB" dirty="0" smtClean="0">
                <a:hlinkClick r:id="rId3"/>
              </a:rPr>
              <a:t>https://www.nabcop.org.uk/reports/nabcop-2020-annual-report/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defTabSz="947958">
              <a:defRPr/>
            </a:pPr>
            <a:r>
              <a:rPr lang="en-GB" b="1" u="sng" dirty="0" smtClean="0"/>
              <a:t>Instructions:</a:t>
            </a:r>
          </a:p>
          <a:p>
            <a:pPr marL="228600" indent="-228600" defTabSz="947958">
              <a:buFont typeface="+mj-lt"/>
              <a:buAutoNum type="arabicPeriod"/>
              <a:defRPr/>
            </a:pPr>
            <a:r>
              <a:rPr lang="en-GB" dirty="0" smtClean="0"/>
              <a:t>Delete the current graph</a:t>
            </a:r>
            <a:r>
              <a:rPr lang="en-GB" baseline="0" dirty="0" smtClean="0"/>
              <a:t> in this slide.</a:t>
            </a:r>
            <a:endParaRPr lang="en-GB" dirty="0" smtClean="0"/>
          </a:p>
          <a:p>
            <a:pPr marL="228600" indent="-228600" defTabSz="947958">
              <a:buFont typeface="+mj-lt"/>
              <a:buAutoNum type="arabicPeriod"/>
              <a:defRPr/>
            </a:pPr>
            <a:r>
              <a:rPr lang="en-GB" dirty="0" smtClean="0"/>
              <a:t>Download the NHS organisation data viewer</a:t>
            </a:r>
            <a:r>
              <a:rPr lang="en-GB" baseline="0" dirty="0" smtClean="0"/>
              <a:t> for the 2020 Annual Report from the website: </a:t>
            </a:r>
            <a:r>
              <a:rPr lang="en-GB" dirty="0" smtClean="0">
                <a:hlinkClick r:id="rId4"/>
              </a:rPr>
              <a:t>https://www.nabcop.org.uk/resources/nabcop-2020-annual-report-supplementary-materials</a:t>
            </a:r>
            <a:endParaRPr lang="en-GB" baseline="0"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`Chp7_DCIS_RT</a:t>
            </a:r>
            <a:r>
              <a:rPr lang="en-GB" sz="1200" b="0" i="0" u="none" strike="noStrike" kern="1200" baseline="0" dirty="0" smtClean="0">
                <a:solidFill>
                  <a:schemeClr val="tx1"/>
                </a:solidFill>
                <a:effectLst/>
                <a:latin typeface="+mn-lt"/>
                <a:ea typeface="+mn-ea"/>
                <a:cs typeface="+mn-cs"/>
              </a:rPr>
              <a:t>’ and copy the graph from the data viewer and paste it into this slide.   </a:t>
            </a:r>
          </a:p>
        </p:txBody>
      </p:sp>
      <p:sp>
        <p:nvSpPr>
          <p:cNvPr id="4" name="Slide Number Placeholder 3"/>
          <p:cNvSpPr>
            <a:spLocks noGrp="1"/>
          </p:cNvSpPr>
          <p:nvPr>
            <p:ph type="sldNum" sz="quarter" idx="10"/>
          </p:nvPr>
        </p:nvSpPr>
        <p:spPr/>
        <p:txBody>
          <a:bodyPr/>
          <a:lstStyle/>
          <a:p>
            <a:fld id="{1C89C4E1-2C28-4799-87D3-4520D2A93080}" type="slidenum">
              <a:rPr lang="en-GB" smtClean="0"/>
              <a:t>17</a:t>
            </a:fld>
            <a:endParaRPr lang="en-GB" dirty="0"/>
          </a:p>
        </p:txBody>
      </p:sp>
    </p:spTree>
    <p:extLst>
      <p:ext uri="{BB962C8B-B14F-4D97-AF65-F5344CB8AC3E}">
        <p14:creationId xmlns:p14="http://schemas.microsoft.com/office/powerpoint/2010/main" val="429307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For</a:t>
            </a:r>
            <a:r>
              <a:rPr lang="en-GB" b="0" u="none" baseline="0" dirty="0" smtClean="0"/>
              <a:t> more information on surgery early invasive BC, see section 8.1 in the NABCOP 2020 Annual Report: </a:t>
            </a:r>
            <a:r>
              <a:rPr lang="en-GB" dirty="0" smtClean="0">
                <a:hlinkClick r:id="rId3"/>
              </a:rPr>
              <a:t>https://www.nabcop.org.uk/reports/nabcop-2020-annual-report/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2020 Annual Report from the website: </a:t>
            </a:r>
            <a:r>
              <a:rPr lang="en-GB" dirty="0" smtClean="0">
                <a:hlinkClick r:id="rId4"/>
              </a:rPr>
              <a:t>https://www.nabcop.org.uk/resources/nabcop-2020-annual-report-supplementary-materials</a:t>
            </a:r>
            <a:endParaRPr lang="en-GB" baseline="0"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`Chp8_EIBC_Surgery</a:t>
            </a:r>
            <a:r>
              <a:rPr lang="en-GB" sz="1200" b="0" i="0" u="none" strike="noStrike" kern="1200" baseline="0" dirty="0" smtClean="0">
                <a:solidFill>
                  <a:schemeClr val="tx1"/>
                </a:solidFill>
                <a:effectLst/>
                <a:latin typeface="+mn-lt"/>
                <a:ea typeface="+mn-ea"/>
                <a:cs typeface="+mn-cs"/>
              </a:rPr>
              <a:t>’ and copy the graph from the data viewer and paste it into this slide.   </a:t>
            </a:r>
          </a:p>
        </p:txBody>
      </p:sp>
      <p:sp>
        <p:nvSpPr>
          <p:cNvPr id="4" name="Slide Number Placeholder 3"/>
          <p:cNvSpPr>
            <a:spLocks noGrp="1"/>
          </p:cNvSpPr>
          <p:nvPr>
            <p:ph type="sldNum" sz="quarter" idx="10"/>
          </p:nvPr>
        </p:nvSpPr>
        <p:spPr/>
        <p:txBody>
          <a:bodyPr/>
          <a:lstStyle/>
          <a:p>
            <a:fld id="{1C89C4E1-2C28-4799-87D3-4520D2A93080}" type="slidenum">
              <a:rPr lang="en-GB" smtClean="0"/>
              <a:t>18</a:t>
            </a:fld>
            <a:endParaRPr lang="en-GB" dirty="0"/>
          </a:p>
        </p:txBody>
      </p:sp>
    </p:spTree>
    <p:extLst>
      <p:ext uri="{BB962C8B-B14F-4D97-AF65-F5344CB8AC3E}">
        <p14:creationId xmlns:p14="http://schemas.microsoft.com/office/powerpoint/2010/main" val="189971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For</a:t>
            </a:r>
            <a:r>
              <a:rPr lang="en-GB" b="0" u="none" baseline="0" dirty="0" smtClean="0"/>
              <a:t> more information on radiotherapy early invasive BC, see section 8.2 in the NABCOP 2020 Annual Report: </a:t>
            </a:r>
            <a:r>
              <a:rPr lang="en-GB" dirty="0" smtClean="0">
                <a:hlinkClick r:id="rId3"/>
              </a:rPr>
              <a:t>https://www.nabcop.org.uk/reports/nabcop-2020-annual-report/</a:t>
            </a:r>
            <a:endParaRPr lang="en-GB"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2020 Annual Report from the website: </a:t>
            </a:r>
            <a:r>
              <a:rPr lang="en-GB" dirty="0" smtClean="0">
                <a:hlinkClick r:id="rId4"/>
              </a:rPr>
              <a:t>https://www.nabcop.org.uk/resources/nabcop-2020-annual-report-supplementary-materials</a:t>
            </a:r>
            <a:endParaRPr lang="en-GB" baseline="0"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`Chp8_EIBC_RT</a:t>
            </a:r>
            <a:r>
              <a:rPr lang="en-GB" sz="1200" b="0" i="0" u="none" strike="noStrike" kern="1200" baseline="0" dirty="0" smtClean="0">
                <a:solidFill>
                  <a:schemeClr val="tx1"/>
                </a:solidFill>
                <a:effectLst/>
                <a:latin typeface="+mn-lt"/>
                <a:ea typeface="+mn-ea"/>
                <a:cs typeface="+mn-cs"/>
              </a:rPr>
              <a:t>’ and copy the graph from the data viewer and paste it into this slide.   </a:t>
            </a:r>
          </a:p>
          <a:p>
            <a:pPr marL="228600" indent="-228600" defTabSz="947958">
              <a:buFont typeface="+mj-lt"/>
              <a:buAutoNum type="arabicPeriod"/>
              <a:defRPr/>
            </a:pPr>
            <a:endParaRPr lang="en-GB"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9C4E1-2C28-4799-87D3-4520D2A93080}" type="slidenum">
              <a:rPr lang="en-GB" smtClean="0"/>
              <a:t>19</a:t>
            </a:fld>
            <a:endParaRPr lang="en-GB" dirty="0"/>
          </a:p>
        </p:txBody>
      </p:sp>
    </p:spTree>
    <p:extLst>
      <p:ext uri="{BB962C8B-B14F-4D97-AF65-F5344CB8AC3E}">
        <p14:creationId xmlns:p14="http://schemas.microsoft.com/office/powerpoint/2010/main" val="42108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This slide-set</a:t>
            </a:r>
            <a:r>
              <a:rPr lang="en-GB" sz="1400" baseline="0" dirty="0" smtClean="0"/>
              <a:t> is to allow NHS organisations to present their individual results from the NABCOP 2020 Annual Report. You can download your organisations results from our </a:t>
            </a:r>
            <a:r>
              <a:rPr lang="en-GB" sz="1400" b="1" baseline="0" dirty="0" smtClean="0"/>
              <a:t>NABCOP Organisation Data Viewer, </a:t>
            </a:r>
            <a:r>
              <a:rPr lang="en-GB" sz="1400" b="0" baseline="0" dirty="0" smtClean="0"/>
              <a:t>available on the NABCOP website, alongside a </a:t>
            </a:r>
            <a:r>
              <a:rPr lang="en-GB" sz="1400" b="1" baseline="0" dirty="0" smtClean="0"/>
              <a:t>guide to using the data viewer.</a:t>
            </a:r>
            <a:endParaRPr lang="en-GB" sz="1400" b="0" baseline="0" dirty="0" smtClean="0"/>
          </a:p>
          <a:p>
            <a:endParaRPr lang="en-GB" sz="1400" b="0" baseline="0" dirty="0" smtClean="0">
              <a:solidFill>
                <a:schemeClr val="tx1"/>
              </a:solidFill>
            </a:endParaRPr>
          </a:p>
          <a:p>
            <a:r>
              <a:rPr lang="en-GB" sz="1400" b="0" baseline="0" dirty="0" smtClean="0">
                <a:solidFill>
                  <a:schemeClr val="tx1"/>
                </a:solidFill>
              </a:rPr>
              <a:t>Link to 2020 Annual Report: </a:t>
            </a:r>
            <a:r>
              <a:rPr lang="en-GB" sz="1400" dirty="0" smtClean="0">
                <a:solidFill>
                  <a:schemeClr val="tx1"/>
                </a:solidFill>
                <a:hlinkClick r:id="rId3"/>
              </a:rPr>
              <a:t>https://www.nabcop.org.uk/reports/nabcop-2020-annual-report/</a:t>
            </a:r>
            <a:endParaRPr lang="en-GB" sz="1400" b="0" baseline="0" dirty="0" smtClean="0">
              <a:solidFill>
                <a:schemeClr val="tx1"/>
              </a:solidFill>
            </a:endParaRPr>
          </a:p>
          <a:p>
            <a:pPr marL="628650" lvl="1" indent="-171450">
              <a:buFont typeface="Arial" panose="020B0604020202020204" pitchFamily="34" charset="0"/>
              <a:buChar char="•"/>
            </a:pPr>
            <a:endParaRPr lang="en-GB" sz="1400" b="0" baseline="0" dirty="0" smtClean="0"/>
          </a:p>
          <a:p>
            <a:r>
              <a:rPr lang="en-GB" sz="1400" baseline="0" dirty="0" smtClean="0"/>
              <a:t>Within this presentation, you will also find our </a:t>
            </a:r>
            <a:r>
              <a:rPr lang="en-GB" sz="1400" b="1" baseline="0" dirty="0" smtClean="0"/>
              <a:t>16 recommendations from the NABCOP 2020 annual report, </a:t>
            </a:r>
            <a:r>
              <a:rPr lang="en-GB" sz="1400" baseline="0" dirty="0" smtClean="0"/>
              <a:t>which we make on the basis of our findings. There are some discussion slides where you may want to talk through the results which you have just presented, and whether any action needs taking within your unit.</a:t>
            </a:r>
            <a:endParaRPr lang="en-GB" sz="1400" dirty="0"/>
          </a:p>
        </p:txBody>
      </p:sp>
      <p:sp>
        <p:nvSpPr>
          <p:cNvPr id="4" name="Slide Number Placeholder 3"/>
          <p:cNvSpPr>
            <a:spLocks noGrp="1"/>
          </p:cNvSpPr>
          <p:nvPr>
            <p:ph type="sldNum" sz="quarter" idx="10"/>
          </p:nvPr>
        </p:nvSpPr>
        <p:spPr/>
        <p:txBody>
          <a:bodyPr/>
          <a:lstStyle/>
          <a:p>
            <a:fld id="{766CFE43-0F32-4DE2-82AC-C6996975BCB0}" type="slidenum">
              <a:rPr lang="en-GB" smtClean="0"/>
              <a:t>2</a:t>
            </a:fld>
            <a:endParaRPr lang="en-GB"/>
          </a:p>
        </p:txBody>
      </p:sp>
    </p:spTree>
    <p:extLst>
      <p:ext uri="{BB962C8B-B14F-4D97-AF65-F5344CB8AC3E}">
        <p14:creationId xmlns:p14="http://schemas.microsoft.com/office/powerpoint/2010/main" val="3416370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For</a:t>
            </a:r>
            <a:r>
              <a:rPr lang="en-GB" b="0" u="none" baseline="0" dirty="0" smtClean="0"/>
              <a:t> more information on chemotherapy early invasive BC, see chapter 8.3 in the NABCOP 2020 Annual Report: </a:t>
            </a:r>
            <a:r>
              <a:rPr lang="en-GB" dirty="0" smtClean="0">
                <a:hlinkClick r:id="rId3"/>
              </a:rPr>
              <a:t>https://www.nabcop.org.uk/reports/nabcop-2020-annual-report/</a:t>
            </a:r>
            <a:endParaRPr lang="en-GB"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smtClean="0"/>
              <a:t>Note: This slide is only applicable to those women diagnosed in English</a:t>
            </a:r>
            <a:r>
              <a:rPr lang="en-GB" b="1" i="1" baseline="0" dirty="0" smtClean="0"/>
              <a:t> NHS organisations. </a:t>
            </a:r>
            <a:endParaRPr lang="en-GB"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defTabSz="947958">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2020 Annual Report from the website: </a:t>
            </a:r>
            <a:r>
              <a:rPr lang="en-GB" dirty="0" smtClean="0">
                <a:hlinkClick r:id="rId4"/>
              </a:rPr>
              <a:t>https://www.nabcop.org.uk/resources/nabcop-2020-annual-report-supplementary-materials</a:t>
            </a:r>
            <a:endParaRPr lang="en-GB" baseline="0"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`Chp8_EIBC_HER2CT</a:t>
            </a:r>
            <a:r>
              <a:rPr lang="en-GB" sz="1200" b="0" i="0" u="none" strike="noStrike" kern="1200" baseline="0" dirty="0" smtClean="0">
                <a:solidFill>
                  <a:schemeClr val="tx1"/>
                </a:solidFill>
                <a:effectLst/>
                <a:latin typeface="+mn-lt"/>
                <a:ea typeface="+mn-ea"/>
                <a:cs typeface="+mn-cs"/>
              </a:rPr>
              <a:t>’ and copy the graph from the data viewer and paste it into this slide.   </a:t>
            </a:r>
          </a:p>
          <a:p>
            <a:pPr marL="0" indent="0" defTabSz="947958">
              <a:buFont typeface="+mj-lt"/>
              <a:buNone/>
              <a:defRPr/>
            </a:pPr>
            <a:endParaRPr lang="en-GB"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9C4E1-2C28-4799-87D3-4520D2A93080}" type="slidenum">
              <a:rPr lang="en-GB" smtClean="0"/>
              <a:t>20</a:t>
            </a:fld>
            <a:endParaRPr lang="en-GB" dirty="0"/>
          </a:p>
        </p:txBody>
      </p:sp>
    </p:spTree>
    <p:extLst>
      <p:ext uri="{BB962C8B-B14F-4D97-AF65-F5344CB8AC3E}">
        <p14:creationId xmlns:p14="http://schemas.microsoft.com/office/powerpoint/2010/main" val="379134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designed if you wish to discuss the key points regarding your organisations data</a:t>
            </a:r>
            <a:r>
              <a:rPr lang="en-GB" baseline="0" dirty="0" smtClean="0"/>
              <a:t> </a:t>
            </a:r>
            <a:r>
              <a:rPr lang="en-GB" dirty="0" smtClean="0"/>
              <a:t>which have arisen from the previous few slides. </a:t>
            </a:r>
            <a:r>
              <a:rPr lang="en-GB" b="1" dirty="0" smtClean="0"/>
              <a:t>This</a:t>
            </a:r>
            <a:r>
              <a:rPr lang="en-GB" b="1" baseline="0" dirty="0" smtClean="0"/>
              <a:t> slide is designed as a guide – please change/adapt it to your organisations requirements as you see fit.</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1C89C4E1-2C28-4799-87D3-4520D2A93080}" type="slidenum">
              <a:rPr lang="en-GB" smtClean="0"/>
              <a:t>21</a:t>
            </a:fld>
            <a:endParaRPr lang="en-GB" dirty="0"/>
          </a:p>
        </p:txBody>
      </p:sp>
    </p:spTree>
    <p:extLst>
      <p:ext uri="{BB962C8B-B14F-4D97-AF65-F5344CB8AC3E}">
        <p14:creationId xmlns:p14="http://schemas.microsoft.com/office/powerpoint/2010/main" val="1108871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For</a:t>
            </a:r>
            <a:r>
              <a:rPr lang="en-GB" b="0" u="none" baseline="0" dirty="0" smtClean="0"/>
              <a:t> more information on endocrine therapy for metastatic breast cancer, see section 9 in the NABCOP 2020 Annual Report: </a:t>
            </a:r>
            <a:r>
              <a:rPr lang="en-GB" dirty="0" smtClean="0">
                <a:hlinkClick r:id="rId3"/>
              </a:rPr>
              <a:t>https://www.nabcop.org.uk/reports/nabcop-2020-annual-report/</a:t>
            </a:r>
            <a:endParaRPr lang="en-GB"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27639D-9B62-4184-87AD-9F02DFB1BC03}" type="slidenum">
              <a:rPr lang="en-GB" smtClean="0"/>
              <a:t>22</a:t>
            </a:fld>
            <a:endParaRPr lang="en-GB"/>
          </a:p>
        </p:txBody>
      </p:sp>
    </p:spTree>
    <p:extLst>
      <p:ext uri="{BB962C8B-B14F-4D97-AF65-F5344CB8AC3E}">
        <p14:creationId xmlns:p14="http://schemas.microsoft.com/office/powerpoint/2010/main" val="3371974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smtClean="0"/>
              <a:t>For</a:t>
            </a:r>
            <a:r>
              <a:rPr lang="en-GB" b="0" u="none" baseline="0" dirty="0" smtClean="0"/>
              <a:t> more information on chemotherapy for metastatic breast cancer, see section 9 in the NABCOP 2020 Annual Report: </a:t>
            </a:r>
            <a:r>
              <a:rPr lang="en-GB" dirty="0" smtClean="0">
                <a:hlinkClick r:id="rId3"/>
              </a:rPr>
              <a:t>https://www.nabcop.org.uk/reports/nabcop-2020-annual-report/</a:t>
            </a:r>
            <a:endParaRPr lang="en-GB"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defTabSz="947958">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2020 Annual Report from the website: </a:t>
            </a:r>
            <a:r>
              <a:rPr lang="en-GB" dirty="0" smtClean="0">
                <a:hlinkClick r:id="rId4"/>
              </a:rPr>
              <a:t>https://www.nabcop.org.uk/resources/nabcop-2020-annual-report-supplementary-materials</a:t>
            </a:r>
            <a:endParaRPr lang="en-GB" baseline="0" dirty="0" smtClean="0"/>
          </a:p>
          <a:p>
            <a:pPr marL="228600" indent="-228600" defTabSz="947958">
              <a:buFont typeface="+mj-lt"/>
              <a:buAutoNum type="arabicPeriod"/>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`Chp9_M1_CT</a:t>
            </a:r>
            <a:r>
              <a:rPr lang="en-GB" sz="1200" b="0" i="0" u="none" strike="noStrike" kern="1200" baseline="0" dirty="0" smtClean="0">
                <a:solidFill>
                  <a:schemeClr val="tx1"/>
                </a:solidFill>
                <a:effectLst/>
                <a:latin typeface="+mn-lt"/>
                <a:ea typeface="+mn-ea"/>
                <a:cs typeface="+mn-cs"/>
              </a:rPr>
              <a:t>’ and copy and paste the graph for your NHS organisation into this slide.  </a:t>
            </a:r>
          </a:p>
          <a:p>
            <a:pPr marL="0" indent="0" defTabSz="947958">
              <a:buFont typeface="+mj-lt"/>
              <a:buNone/>
              <a:defRPr/>
            </a:pPr>
            <a:endParaRPr lang="en-GB"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9C4E1-2C28-4799-87D3-4520D2A93080}" type="slidenum">
              <a:rPr lang="en-GB" smtClean="0"/>
              <a:t>23</a:t>
            </a:fld>
            <a:endParaRPr lang="en-GB" dirty="0"/>
          </a:p>
        </p:txBody>
      </p:sp>
    </p:spTree>
    <p:extLst>
      <p:ext uri="{BB962C8B-B14F-4D97-AF65-F5344CB8AC3E}">
        <p14:creationId xmlns:p14="http://schemas.microsoft.com/office/powerpoint/2010/main" val="4066876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designed if you wish to discuss the key points regarding your organisations data</a:t>
            </a:r>
            <a:r>
              <a:rPr lang="en-GB" baseline="0" dirty="0" smtClean="0"/>
              <a:t> </a:t>
            </a:r>
            <a:r>
              <a:rPr lang="en-GB" dirty="0" smtClean="0"/>
              <a:t>which have arisen from the previous few slides. </a:t>
            </a:r>
            <a:r>
              <a:rPr lang="en-GB" b="1" dirty="0" smtClean="0"/>
              <a:t>This</a:t>
            </a:r>
            <a:r>
              <a:rPr lang="en-GB" b="1" baseline="0" dirty="0" smtClean="0"/>
              <a:t> slide is designed as a guide – please change/adapt it to your organisations requirements as you see fit.</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9C4E1-2C28-4799-87D3-4520D2A930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55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defRPr/>
            </a:pPr>
            <a:r>
              <a:rPr lang="en-GB" b="1" u="sng" dirty="0" smtClean="0"/>
              <a:t>Instructions:</a:t>
            </a:r>
          </a:p>
          <a:p>
            <a:pPr marL="228600" indent="-228600" defTabSz="947958">
              <a:buFont typeface="+mj-lt"/>
              <a:buAutoNum type="arabicPeriod"/>
              <a:defRPr/>
            </a:pPr>
            <a:r>
              <a:rPr lang="en-GB" baseline="0" dirty="0" smtClean="0"/>
              <a:t>For key point 1:</a:t>
            </a:r>
          </a:p>
          <a:p>
            <a:pPr marL="0" marR="0" indent="0" algn="l" defTabSz="947958" rtl="0" eaLnBrk="1" fontAlgn="auto" latinLnBrk="0" hangingPunct="1">
              <a:lnSpc>
                <a:spcPct val="100000"/>
              </a:lnSpc>
              <a:spcBef>
                <a:spcPts val="0"/>
              </a:spcBef>
              <a:spcAft>
                <a:spcPts val="0"/>
              </a:spcAft>
              <a:buClrTx/>
              <a:buSzTx/>
              <a:buFont typeface="+mj-lt"/>
              <a:buNone/>
              <a:tabLst/>
              <a:defRPr/>
            </a:pPr>
            <a:r>
              <a:rPr lang="en-GB" baseline="0" dirty="0" smtClean="0"/>
              <a:t>	- </a:t>
            </a:r>
            <a:r>
              <a:rPr lang="en-GB" dirty="0" smtClean="0"/>
              <a:t>Download the NHS organisation data viewer</a:t>
            </a:r>
            <a:r>
              <a:rPr lang="en-GB" baseline="0" dirty="0" smtClean="0"/>
              <a:t> for the 2020 Annual Report from the website: </a:t>
            </a:r>
            <a:r>
              <a:rPr lang="en-GB" dirty="0" smtClean="0">
                <a:hlinkClick r:id="rId3"/>
              </a:rPr>
              <a:t>https://www.nabcop.org.uk/resources/nabcop-2020-annual-report-supplementary-materials</a:t>
            </a:r>
            <a:endParaRPr lang="en-GB" baseline="0" dirty="0" smtClean="0"/>
          </a:p>
          <a:p>
            <a:pPr marL="0" indent="0" defTabSz="947958">
              <a:buFont typeface="+mj-lt"/>
              <a:buNone/>
              <a:defRPr/>
            </a:pPr>
            <a:r>
              <a:rPr lang="en-GB" i="0" baseline="0" dirty="0" smtClean="0"/>
              <a:t>	- 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0" indent="0" defTabSz="947958">
              <a:buFont typeface="+mj-lt"/>
              <a:buNone/>
              <a:defRPr/>
            </a:pPr>
            <a:r>
              <a:rPr lang="en-GB" sz="1200" b="0" i="0" u="none" strike="noStrike" kern="1200" dirty="0" smtClean="0">
                <a:solidFill>
                  <a:schemeClr val="tx1"/>
                </a:solidFill>
                <a:effectLst/>
                <a:latin typeface="+mn-lt"/>
                <a:ea typeface="+mn-ea"/>
                <a:cs typeface="+mn-cs"/>
              </a:rPr>
              <a:t>	- Go to the sheet</a:t>
            </a:r>
            <a:r>
              <a:rPr lang="en-GB" sz="1200" b="0" i="0" u="none" strike="noStrike" kern="1200" baseline="0" dirty="0" smtClean="0">
                <a:solidFill>
                  <a:schemeClr val="tx1"/>
                </a:solidFill>
                <a:effectLst/>
                <a:latin typeface="+mn-lt"/>
                <a:ea typeface="+mn-ea"/>
                <a:cs typeface="+mn-cs"/>
              </a:rPr>
              <a:t> ‘</a:t>
            </a:r>
            <a:r>
              <a:rPr lang="en-GB" sz="1200" b="1" i="0" u="none" strike="noStrike" kern="1200" baseline="0" dirty="0" smtClean="0">
                <a:solidFill>
                  <a:schemeClr val="tx1"/>
                </a:solidFill>
                <a:effectLst/>
                <a:latin typeface="+mn-lt"/>
                <a:ea typeface="+mn-ea"/>
                <a:cs typeface="+mn-cs"/>
              </a:rPr>
              <a:t>Data Quality’ </a:t>
            </a:r>
            <a:r>
              <a:rPr lang="en-GB" sz="1200" b="0" i="0" u="none" strike="noStrike" kern="1200" baseline="0" dirty="0" smtClean="0">
                <a:solidFill>
                  <a:schemeClr val="tx1"/>
                </a:solidFill>
                <a:effectLst/>
                <a:latin typeface="+mn-lt"/>
                <a:ea typeface="+mn-ea"/>
                <a:cs typeface="+mn-cs"/>
              </a:rPr>
              <a:t>and select the year you have reviewed from the ‘</a:t>
            </a:r>
            <a:r>
              <a:rPr lang="en-GB" sz="1200" b="1" i="0" u="none" strike="noStrike" kern="1200" baseline="0" dirty="0" smtClean="0">
                <a:solidFill>
                  <a:schemeClr val="tx1"/>
                </a:solidFill>
                <a:effectLst/>
                <a:latin typeface="+mn-lt"/>
                <a:ea typeface="+mn-ea"/>
                <a:cs typeface="+mn-cs"/>
              </a:rPr>
              <a:t>Time period’</a:t>
            </a:r>
            <a:r>
              <a:rPr lang="en-GB" sz="1200" b="0" i="0" u="none" strike="noStrike" kern="1200" baseline="0" dirty="0" smtClean="0">
                <a:solidFill>
                  <a:schemeClr val="tx1"/>
                </a:solidFill>
                <a:effectLst/>
                <a:latin typeface="+mn-lt"/>
                <a:ea typeface="+mn-ea"/>
                <a:cs typeface="+mn-cs"/>
              </a:rPr>
              <a:t> drop down option. </a:t>
            </a:r>
          </a:p>
          <a:p>
            <a:pPr marL="0" indent="0" defTabSz="947958">
              <a:buFont typeface="+mj-lt"/>
              <a:buNone/>
              <a:defRPr/>
            </a:pPr>
            <a:r>
              <a:rPr lang="en-GB" sz="1200" b="0" i="0" u="none" strike="noStrike" kern="1200" baseline="0" dirty="0" smtClean="0">
                <a:solidFill>
                  <a:schemeClr val="tx1"/>
                </a:solidFill>
                <a:effectLst/>
                <a:latin typeface="+mn-lt"/>
                <a:ea typeface="+mn-ea"/>
                <a:cs typeface="+mn-cs"/>
              </a:rPr>
              <a:t>	- </a:t>
            </a:r>
            <a:r>
              <a:rPr lang="en-GB" sz="1200" b="0" i="0" u="none" strike="noStrike" kern="1200" dirty="0" smtClean="0">
                <a:solidFill>
                  <a:schemeClr val="tx1"/>
                </a:solidFill>
                <a:effectLst/>
                <a:latin typeface="+mn-lt"/>
                <a:ea typeface="+mn-ea"/>
                <a:cs typeface="+mn-cs"/>
              </a:rPr>
              <a:t>Go to the sheet</a:t>
            </a:r>
            <a:r>
              <a:rPr lang="en-GB" sz="1200" b="0" i="0" u="none" strike="noStrike" kern="1200" baseline="0" dirty="0" smtClean="0">
                <a:solidFill>
                  <a:schemeClr val="tx1"/>
                </a:solidFill>
                <a:effectLst/>
                <a:latin typeface="+mn-lt"/>
                <a:ea typeface="+mn-ea"/>
                <a:cs typeface="+mn-cs"/>
              </a:rPr>
              <a:t> ‘</a:t>
            </a:r>
            <a:r>
              <a:rPr lang="en-GB" sz="1200" b="1" i="0" u="none" strike="noStrike" kern="1200" baseline="0" dirty="0" err="1" smtClean="0">
                <a:solidFill>
                  <a:schemeClr val="tx1"/>
                </a:solidFill>
                <a:effectLst/>
                <a:latin typeface="+mn-lt"/>
                <a:ea typeface="+mn-ea"/>
                <a:cs typeface="+mn-cs"/>
              </a:rPr>
              <a:t>DQ_Summary</a:t>
            </a:r>
            <a:r>
              <a:rPr lang="en-GB" sz="1200" b="1" i="0" u="none" strike="noStrike"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and copy the percentages across for each data item within each age group.</a:t>
            </a:r>
            <a:endParaRPr lang="en-GB" baseline="0" dirty="0" smtClean="0"/>
          </a:p>
          <a:p>
            <a:pPr marL="228600" indent="-228600" defTabSz="947958">
              <a:buFont typeface="+mj-lt"/>
              <a:buAutoNum type="arabicPeriod"/>
              <a:defRPr/>
            </a:pPr>
            <a:r>
              <a:rPr lang="en-GB" i="0" baseline="0" dirty="0" smtClean="0"/>
              <a:t>Refer to slide 13 for key point 2(i)</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Refer to slide 15 for key point 2(ii)</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Refer to slide 16 for key point 2(iii)</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Refer to slide 17 for key point 2(iv) – note this is only for women diagnosed in England. </a:t>
            </a:r>
            <a:endParaRPr lang="en-GB" sz="1200" u="none" strike="noStrike" kern="1200" dirty="0" smtClean="0">
              <a:solidFill>
                <a:schemeClr val="dk1"/>
              </a:solidFill>
              <a:effectLst/>
              <a:latin typeface="+mn-lt"/>
              <a:ea typeface="+mn-ea"/>
              <a:cs typeface="+mn-cs"/>
            </a:endParaRPr>
          </a:p>
          <a:p>
            <a:pPr marL="0" lvl="0" indent="0" fontAlgn="base">
              <a:buFont typeface="Arial" panose="020B0604020202020204" pitchFamily="34" charset="0"/>
              <a:buNone/>
            </a:pPr>
            <a:endParaRPr lang="en-GB" sz="1200" u="none" strike="noStrike" kern="1200" dirty="0" smtClean="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9C4E1-2C28-4799-87D3-4520D2A93080}" type="slidenum">
              <a:rPr lang="en-GB" smtClean="0"/>
              <a:t>25</a:t>
            </a:fld>
            <a:endParaRPr lang="en-GB" dirty="0"/>
          </a:p>
        </p:txBody>
      </p:sp>
    </p:spTree>
    <p:extLst>
      <p:ext uri="{BB962C8B-B14F-4D97-AF65-F5344CB8AC3E}">
        <p14:creationId xmlns:p14="http://schemas.microsoft.com/office/powerpoint/2010/main" val="320576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u="none" strike="noStrike" kern="1200" dirty="0" smtClean="0">
                <a:solidFill>
                  <a:schemeClr val="dk1"/>
                </a:solidFill>
                <a:effectLst/>
                <a:latin typeface="+mn-lt"/>
                <a:ea typeface="+mn-ea"/>
                <a:cs typeface="+mn-cs"/>
              </a:rPr>
              <a:t>We suggest using this slide to discuss your local </a:t>
            </a:r>
            <a:r>
              <a:rPr lang="en-GB" sz="1400" u="none" strike="noStrike" kern="1200" dirty="0" smtClean="0">
                <a:solidFill>
                  <a:schemeClr val="dk1"/>
                </a:solidFill>
                <a:effectLst/>
                <a:latin typeface="+mn-lt"/>
                <a:ea typeface="+mn-ea"/>
                <a:cs typeface="+mn-cs"/>
              </a:rPr>
              <a:t>plan</a:t>
            </a:r>
            <a:r>
              <a:rPr lang="en-GB" sz="1200" u="none" strike="noStrike" kern="1200" dirty="0" smtClean="0">
                <a:solidFill>
                  <a:schemeClr val="dk1"/>
                </a:solidFill>
                <a:effectLst/>
                <a:latin typeface="+mn-lt"/>
                <a:ea typeface="+mn-ea"/>
                <a:cs typeface="+mn-cs"/>
              </a:rPr>
              <a:t> of</a:t>
            </a:r>
            <a:r>
              <a:rPr lang="en-GB" sz="1200" u="none" strike="noStrike" kern="1200" baseline="0" dirty="0" smtClean="0">
                <a:solidFill>
                  <a:schemeClr val="dk1"/>
                </a:solidFill>
                <a:effectLst/>
                <a:latin typeface="+mn-lt"/>
                <a:ea typeface="+mn-ea"/>
                <a:cs typeface="+mn-cs"/>
              </a:rPr>
              <a:t> action for the NABCOP. You may want to complete the ‘</a:t>
            </a:r>
            <a:r>
              <a:rPr lang="en-GB" sz="1200" b="1" u="none" strike="noStrike" kern="1200" baseline="0" dirty="0" smtClean="0">
                <a:solidFill>
                  <a:schemeClr val="dk1"/>
                </a:solidFill>
                <a:effectLst/>
                <a:latin typeface="+mn-lt"/>
                <a:ea typeface="+mn-ea"/>
                <a:cs typeface="+mn-cs"/>
              </a:rPr>
              <a:t>NABCOP Local Action Plan’</a:t>
            </a:r>
            <a:r>
              <a:rPr lang="en-GB" sz="1200" u="none" strike="noStrike" kern="1200" baseline="0" dirty="0" smtClean="0">
                <a:solidFill>
                  <a:schemeClr val="dk1"/>
                </a:solidFill>
                <a:effectLst/>
                <a:latin typeface="+mn-lt"/>
                <a:ea typeface="+mn-ea"/>
                <a:cs typeface="+mn-cs"/>
              </a:rPr>
              <a:t> which is a template for organisations to document and map out any changes within their organisation based on the NABCOP recommendations:</a:t>
            </a:r>
            <a:r>
              <a:rPr lang="en-US" sz="1200" dirty="0" smtClean="0">
                <a:solidFill>
                  <a:srgbClr val="87576D"/>
                </a:solidFill>
                <a:cs typeface="Arial" panose="020B0604020202020204" pitchFamily="34" charset="0"/>
              </a:rPr>
              <a:t> </a:t>
            </a:r>
            <a:r>
              <a:rPr lang="en-GB" sz="1200" dirty="0" smtClean="0">
                <a:hlinkClick r:id="rId3"/>
              </a:rPr>
              <a:t>https://www.nabcop.org.uk/resources/nabcop-2020-annual-report-supplementary-materials</a:t>
            </a:r>
            <a:r>
              <a:rPr lang="en-GB" sz="1200" dirty="0" smtClean="0"/>
              <a:t> </a:t>
            </a:r>
            <a:endParaRPr lang="en-GB" sz="1200" dirty="0" smtClean="0">
              <a:solidFill>
                <a:srgbClr val="87576D"/>
              </a:solidFill>
              <a:cs typeface="Arial" panose="020B0604020202020204" pitchFamily="34" charset="0"/>
            </a:endParaRPr>
          </a:p>
          <a:p>
            <a:pPr marL="0" lvl="0" indent="0" fontAlgn="base">
              <a:buFont typeface="Arial" panose="020B0604020202020204" pitchFamily="34" charset="0"/>
              <a:buNone/>
            </a:pPr>
            <a:endParaRPr lang="en-GB" sz="1200" u="none" strike="noStrike" kern="1200" dirty="0" smtClean="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9C4E1-2C28-4799-87D3-4520D2A93080}" type="slidenum">
              <a:rPr lang="en-GB" smtClean="0"/>
              <a:t>26</a:t>
            </a:fld>
            <a:endParaRPr lang="en-GB" dirty="0"/>
          </a:p>
        </p:txBody>
      </p:sp>
    </p:spTree>
    <p:extLst>
      <p:ext uri="{BB962C8B-B14F-4D97-AF65-F5344CB8AC3E}">
        <p14:creationId xmlns:p14="http://schemas.microsoft.com/office/powerpoint/2010/main" val="2499961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6CFE43-0F32-4DE2-82AC-C6996975BCB0}" type="slidenum">
              <a:rPr lang="en-GB" smtClean="0"/>
              <a:t>27</a:t>
            </a:fld>
            <a:endParaRPr lang="en-GB"/>
          </a:p>
        </p:txBody>
      </p:sp>
    </p:spTree>
    <p:extLst>
      <p:ext uri="{BB962C8B-B14F-4D97-AF65-F5344CB8AC3E}">
        <p14:creationId xmlns:p14="http://schemas.microsoft.com/office/powerpoint/2010/main" val="40934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b="1" baseline="0" dirty="0"/>
              <a:t>ABS </a:t>
            </a:r>
            <a:r>
              <a:rPr lang="en-GB" sz="1100" baseline="0" dirty="0"/>
              <a:t>– Association of Breast Surgery. </a:t>
            </a:r>
            <a:r>
              <a:rPr lang="en-GB" sz="1100" kern="1200" dirty="0" smtClean="0">
                <a:solidFill>
                  <a:schemeClr val="tx1"/>
                </a:solidFill>
                <a:effectLst/>
                <a:latin typeface="+mn-lt"/>
                <a:ea typeface="+mn-ea"/>
                <a:cs typeface="+mn-cs"/>
              </a:rPr>
              <a:t>Represents </a:t>
            </a:r>
            <a:r>
              <a:rPr lang="en-GB" sz="1100" kern="1200" dirty="0">
                <a:solidFill>
                  <a:schemeClr val="tx1"/>
                </a:solidFill>
                <a:effectLst/>
                <a:latin typeface="+mn-lt"/>
                <a:ea typeface="+mn-ea"/>
                <a:cs typeface="+mn-cs"/>
              </a:rPr>
              <a:t>healthcare professionals treating malignant and benign breast disease in the UK, Ireland and worldwide. </a:t>
            </a:r>
          </a:p>
          <a:p>
            <a:pPr marL="0" indent="0">
              <a:buFont typeface="Arial" panose="020B0604020202020204" pitchFamily="34" charset="0"/>
              <a:buNone/>
            </a:pPr>
            <a:r>
              <a:rPr lang="en-GB" sz="1100" b="1" kern="1200" dirty="0">
                <a:solidFill>
                  <a:schemeClr val="tx1"/>
                </a:solidFill>
                <a:effectLst/>
                <a:latin typeface="+mn-lt"/>
                <a:ea typeface="+mn-ea"/>
                <a:cs typeface="+mn-cs"/>
              </a:rPr>
              <a:t>RCSEng</a:t>
            </a:r>
            <a:r>
              <a:rPr lang="en-GB" sz="1100" kern="1200" baseline="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The Royal College of Surgeons of England.</a:t>
            </a:r>
            <a:r>
              <a:rPr lang="en-GB" sz="1100" kern="1200" baseline="0" dirty="0">
                <a:solidFill>
                  <a:schemeClr val="tx1"/>
                </a:solidFill>
                <a:effectLst/>
                <a:latin typeface="+mn-lt"/>
                <a:ea typeface="+mn-ea"/>
                <a:cs typeface="+mn-cs"/>
              </a:rPr>
              <a:t> </a:t>
            </a:r>
            <a:r>
              <a:rPr lang="en-GB" sz="1100" kern="1200" baseline="0" dirty="0" smtClean="0">
                <a:solidFill>
                  <a:schemeClr val="tx1"/>
                </a:solidFill>
                <a:effectLst/>
                <a:latin typeface="+mn-lt"/>
                <a:ea typeface="+mn-ea"/>
                <a:cs typeface="+mn-cs"/>
              </a:rPr>
              <a:t>I</a:t>
            </a:r>
            <a:r>
              <a:rPr lang="en-GB" sz="1100" kern="1200" dirty="0" smtClean="0">
                <a:solidFill>
                  <a:schemeClr val="tx1"/>
                </a:solidFill>
                <a:effectLst/>
                <a:latin typeface="+mn-lt"/>
                <a:ea typeface="+mn-ea"/>
                <a:cs typeface="+mn-cs"/>
              </a:rPr>
              <a:t>ndependent </a:t>
            </a:r>
            <a:r>
              <a:rPr lang="en-GB" sz="1100" kern="1200" dirty="0">
                <a:solidFill>
                  <a:schemeClr val="tx1"/>
                </a:solidFill>
                <a:effectLst/>
                <a:latin typeface="+mn-lt"/>
                <a:ea typeface="+mn-ea"/>
                <a:cs typeface="+mn-cs"/>
              </a:rPr>
              <a:t>professional body committed to enabling surgeons to achieve and maintain the highest standards of surgical practice and patient care. As part of this it supports audit and the evaluation of clinical effectiveness for surgery.</a:t>
            </a:r>
            <a:endParaRPr lang="en-GB" sz="1100" kern="1200" baseline="0" dirty="0">
              <a:solidFill>
                <a:schemeClr val="tx1"/>
              </a:solidFill>
              <a:effectLst/>
              <a:latin typeface="+mn-lt"/>
              <a:ea typeface="+mn-ea"/>
              <a:cs typeface="+mn-cs"/>
            </a:endParaRPr>
          </a:p>
          <a:p>
            <a:pPr marL="0" indent="0">
              <a:buFont typeface="Arial" panose="020B0604020202020204" pitchFamily="34" charset="0"/>
              <a:buNone/>
            </a:pPr>
            <a:r>
              <a:rPr lang="en-GB" sz="1100" b="1" baseline="0" dirty="0"/>
              <a:t>HQIP</a:t>
            </a:r>
            <a:r>
              <a:rPr lang="en-GB" sz="1100" baseline="0" dirty="0"/>
              <a:t> – Healthcare quality improvement</a:t>
            </a:r>
            <a:r>
              <a:rPr lang="en-GB" sz="1100" kern="1200" dirty="0">
                <a:solidFill>
                  <a:schemeClr val="tx1"/>
                </a:solidFill>
                <a:effectLst/>
                <a:latin typeface="+mn-lt"/>
                <a:ea typeface="+mn-ea"/>
                <a:cs typeface="+mn-cs"/>
              </a:rPr>
              <a:t> Partnership. </a:t>
            </a:r>
            <a:r>
              <a:rPr lang="en-GB" sz="1100" kern="1200" dirty="0" smtClean="0">
                <a:solidFill>
                  <a:schemeClr val="tx1"/>
                </a:solidFill>
                <a:effectLst/>
                <a:latin typeface="+mn-lt"/>
                <a:ea typeface="+mn-ea"/>
                <a:cs typeface="+mn-cs"/>
              </a:rPr>
              <a:t>Aims </a:t>
            </a:r>
            <a:r>
              <a:rPr lang="en-GB" sz="1100" kern="1200" dirty="0">
                <a:solidFill>
                  <a:schemeClr val="tx1"/>
                </a:solidFill>
                <a:effectLst/>
                <a:latin typeface="+mn-lt"/>
                <a:ea typeface="+mn-ea"/>
                <a:cs typeface="+mn-cs"/>
              </a:rPr>
              <a:t>to promote quality improvement in healthcare, and in particular to increase the impact of clinical audit on the services provided by the NHS and independent healthcare organisations.</a:t>
            </a:r>
            <a:endParaRPr lang="en-GB" sz="11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6CFE43-0F32-4DE2-82AC-C6996975BC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17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baseline="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National Cancer Registration and Analysis Service (</a:t>
            </a:r>
            <a:r>
              <a:rPr lang="en-GB" sz="1200" b="1" kern="1200" baseline="0" dirty="0" smtClean="0">
                <a:solidFill>
                  <a:schemeClr val="tx1"/>
                </a:solidFill>
                <a:effectLst/>
                <a:latin typeface="+mn-lt"/>
                <a:ea typeface="+mn-ea"/>
                <a:cs typeface="+mn-cs"/>
              </a:rPr>
              <a:t>NCRAS) </a:t>
            </a:r>
            <a:r>
              <a:rPr lang="en-GB" sz="1200" b="0" kern="1200" baseline="0" dirty="0" smtClean="0">
                <a:solidFill>
                  <a:schemeClr val="tx1"/>
                </a:solidFill>
                <a:effectLst/>
                <a:latin typeface="+mn-lt"/>
                <a:ea typeface="+mn-ea"/>
                <a:cs typeface="+mn-cs"/>
              </a:rPr>
              <a:t>collates patient data from a number of national data feeds across all NHS acute hospitals. </a:t>
            </a:r>
            <a:r>
              <a:rPr lang="en-GB" sz="1200" kern="1200" dirty="0" smtClean="0">
                <a:solidFill>
                  <a:schemeClr val="tx1"/>
                </a:solidFill>
                <a:effectLst/>
                <a:latin typeface="+mn-lt"/>
                <a:ea typeface="+mn-ea"/>
                <a:cs typeface="+mn-cs"/>
              </a:rPr>
              <a:t>Data on Welsh patients are</a:t>
            </a:r>
            <a:r>
              <a:rPr lang="en-GB" sz="1200" kern="1200" baseline="0" dirty="0" smtClean="0">
                <a:solidFill>
                  <a:schemeClr val="tx1"/>
                </a:solidFill>
                <a:effectLst/>
                <a:latin typeface="+mn-lt"/>
                <a:ea typeface="+mn-ea"/>
                <a:cs typeface="+mn-cs"/>
              </a:rPr>
              <a:t> provided by the Wales Cancer Network using the </a:t>
            </a:r>
            <a:r>
              <a:rPr lang="en-GB" sz="1200" b="1" kern="1200" baseline="0" dirty="0" smtClean="0">
                <a:solidFill>
                  <a:schemeClr val="tx1"/>
                </a:solidFill>
                <a:effectLst/>
                <a:latin typeface="+mn-lt"/>
                <a:ea typeface="+mn-ea"/>
                <a:cs typeface="+mn-cs"/>
              </a:rPr>
              <a:t>Cancer Network Information System </a:t>
            </a:r>
            <a:r>
              <a:rPr lang="en-GB" sz="1200" b="1" kern="1200" baseline="0" dirty="0" err="1" smtClean="0">
                <a:solidFill>
                  <a:schemeClr val="tx1"/>
                </a:solidFill>
                <a:effectLst/>
                <a:latin typeface="+mn-lt"/>
                <a:ea typeface="+mn-ea"/>
                <a:cs typeface="+mn-cs"/>
              </a:rPr>
              <a:t>Cymru</a:t>
            </a:r>
            <a:r>
              <a:rPr lang="en-GB" sz="1200" b="1" kern="1200" baseline="0" dirty="0" smtClean="0">
                <a:solidFill>
                  <a:schemeClr val="tx1"/>
                </a:solidFill>
                <a:effectLst/>
                <a:latin typeface="+mn-lt"/>
                <a:ea typeface="+mn-ea"/>
                <a:cs typeface="+mn-cs"/>
              </a:rPr>
              <a:t> (Canisc)</a:t>
            </a:r>
            <a:r>
              <a:rPr lang="en-GB" sz="1200" kern="1200" baseline="0" dirty="0" smtClean="0">
                <a:solidFill>
                  <a:schemeClr val="tx1"/>
                </a:solidFill>
                <a:effectLst/>
                <a:latin typeface="+mn-lt"/>
                <a:ea typeface="+mn-ea"/>
                <a:cs typeface="+mn-cs"/>
              </a:rPr>
              <a:t> electronic patient record system.</a:t>
            </a:r>
            <a:endParaRPr lang="en-US" sz="1200" kern="1200" baseline="0" dirty="0" smtClean="0">
              <a:solidFill>
                <a:srgbClr val="87576D"/>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rgbClr val="87576D"/>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rgbClr val="87576D"/>
                </a:solidFill>
                <a:effectLst/>
                <a:latin typeface="+mn-lt"/>
                <a:ea typeface="+mn-ea"/>
                <a:cs typeface="Arial" panose="020B0604020202020204" pitchFamily="34" charset="0"/>
              </a:rPr>
              <a:t>* Further information on the data items that the NABCOP uses for analysis can be found here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CFE43-0F32-4DE2-82AC-C6996975BCB0}" type="slidenum">
              <a:rPr lang="en-GB" smtClean="0"/>
              <a:t>4</a:t>
            </a:fld>
            <a:endParaRPr lang="en-GB"/>
          </a:p>
        </p:txBody>
      </p:sp>
    </p:spTree>
    <p:extLst>
      <p:ext uri="{BB962C8B-B14F-4D97-AF65-F5344CB8AC3E}">
        <p14:creationId xmlns:p14="http://schemas.microsoft.com/office/powerpoint/2010/main" val="78642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further information</a:t>
            </a:r>
            <a:r>
              <a:rPr lang="en-GB" baseline="0" dirty="0" smtClean="0"/>
              <a:t> and t</a:t>
            </a:r>
            <a:r>
              <a:rPr lang="en-GB" dirty="0" smtClean="0"/>
              <a:t>o</a:t>
            </a:r>
            <a:r>
              <a:rPr lang="en-GB" baseline="0" dirty="0" smtClean="0"/>
              <a:t> read the full 2020 annual report online, visit: </a:t>
            </a:r>
            <a:r>
              <a:rPr lang="en-GB" dirty="0" smtClean="0">
                <a:hlinkClick r:id="rId3"/>
              </a:rPr>
              <a:t>https://www.nabcop.org.uk/reports/nabcop-2020-annual-report/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766CFE43-0F32-4DE2-82AC-C6996975BCB0}" type="slidenum">
              <a:rPr lang="en-GB" smtClean="0"/>
              <a:t>5</a:t>
            </a:fld>
            <a:endParaRPr lang="en-GB"/>
          </a:p>
        </p:txBody>
      </p:sp>
    </p:spTree>
    <p:extLst>
      <p:ext uri="{BB962C8B-B14F-4D97-AF65-F5344CB8AC3E}">
        <p14:creationId xmlns:p14="http://schemas.microsoft.com/office/powerpoint/2010/main" val="103509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smtClean="0">
                <a:solidFill>
                  <a:srgbClr val="FF0000"/>
                </a:solidFill>
              </a:rPr>
              <a:t>See chapter</a:t>
            </a:r>
            <a:r>
              <a:rPr lang="en-GB" b="0" i="0" baseline="0" dirty="0" smtClean="0">
                <a:solidFill>
                  <a:srgbClr val="FF0000"/>
                </a:solidFill>
              </a:rPr>
              <a:t> 3 of the 2020 annual report to read about the work the NABCOP is doing into measuring fitness for older women with breast cancer.  </a:t>
            </a:r>
            <a:endParaRPr lang="en-GB" b="1" i="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smtClean="0">
                <a:solidFill>
                  <a:srgbClr val="FF0000"/>
                </a:solidFill>
              </a:rPr>
              <a:t>Note: </a:t>
            </a:r>
            <a:r>
              <a:rPr lang="en-GB" b="0" i="1" dirty="0" smtClean="0">
                <a:solidFill>
                  <a:srgbClr val="FF0000"/>
                </a:solidFill>
              </a:rPr>
              <a:t>Recommendation 2 is only for English</a:t>
            </a:r>
            <a:r>
              <a:rPr lang="en-GB" b="0" i="1" baseline="0" dirty="0" smtClean="0">
                <a:solidFill>
                  <a:srgbClr val="FF0000"/>
                </a:solidFill>
              </a:rPr>
              <a:t> NHS organisations, as the fitness assessment is not yet available to be collected within routine data sources in Wales.</a:t>
            </a:r>
            <a:endParaRPr lang="en-GB" b="1" i="1" dirty="0">
              <a:solidFill>
                <a:srgbClr val="FF0000"/>
              </a:solidFill>
            </a:endParaRPr>
          </a:p>
        </p:txBody>
      </p:sp>
      <p:sp>
        <p:nvSpPr>
          <p:cNvPr id="4" name="Slide Number Placeholder 3"/>
          <p:cNvSpPr>
            <a:spLocks noGrp="1"/>
          </p:cNvSpPr>
          <p:nvPr>
            <p:ph type="sldNum" sz="quarter" idx="10"/>
          </p:nvPr>
        </p:nvSpPr>
        <p:spPr/>
        <p:txBody>
          <a:bodyPr/>
          <a:lstStyle/>
          <a:p>
            <a:fld id="{AC27639D-9B62-4184-87AD-9F02DFB1BC03}" type="slidenum">
              <a:rPr lang="en-GB" smtClean="0"/>
              <a:t>6</a:t>
            </a:fld>
            <a:endParaRPr lang="en-GB"/>
          </a:p>
        </p:txBody>
      </p:sp>
    </p:spTree>
    <p:extLst>
      <p:ext uri="{BB962C8B-B14F-4D97-AF65-F5344CB8AC3E}">
        <p14:creationId xmlns:p14="http://schemas.microsoft.com/office/powerpoint/2010/main" val="239561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FF0000"/>
              </a:solidFill>
            </a:endParaRPr>
          </a:p>
        </p:txBody>
      </p:sp>
      <p:sp>
        <p:nvSpPr>
          <p:cNvPr id="4" name="Slide Number Placeholder 3"/>
          <p:cNvSpPr>
            <a:spLocks noGrp="1"/>
          </p:cNvSpPr>
          <p:nvPr>
            <p:ph type="sldNum" sz="quarter" idx="10"/>
          </p:nvPr>
        </p:nvSpPr>
        <p:spPr/>
        <p:txBody>
          <a:bodyPr/>
          <a:lstStyle/>
          <a:p>
            <a:fld id="{AC27639D-9B62-4184-87AD-9F02DFB1BC03}" type="slidenum">
              <a:rPr lang="en-GB" smtClean="0"/>
              <a:t>7</a:t>
            </a:fld>
            <a:endParaRPr lang="en-GB"/>
          </a:p>
        </p:txBody>
      </p:sp>
    </p:spTree>
    <p:extLst>
      <p:ext uri="{BB962C8B-B14F-4D97-AF65-F5344CB8AC3E}">
        <p14:creationId xmlns:p14="http://schemas.microsoft.com/office/powerpoint/2010/main" val="22191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smtClean="0">
                <a:solidFill>
                  <a:srgbClr val="FF0000"/>
                </a:solidFill>
              </a:rPr>
              <a:t>For further information about recommendations</a:t>
            </a:r>
            <a:r>
              <a:rPr lang="en-GB" b="0" i="0" baseline="0" dirty="0" smtClean="0">
                <a:solidFill>
                  <a:srgbClr val="FF0000"/>
                </a:solidFill>
              </a:rPr>
              <a:t> 3 and 4, see chapter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smtClean="0">
                <a:solidFill>
                  <a:srgbClr val="FF0000"/>
                </a:solidFill>
              </a:rPr>
              <a:t>For further information</a:t>
            </a:r>
            <a:r>
              <a:rPr lang="en-GB" b="0" i="0" baseline="0" dirty="0" smtClean="0">
                <a:solidFill>
                  <a:srgbClr val="FF0000"/>
                </a:solidFill>
              </a:rPr>
              <a:t> about r</a:t>
            </a:r>
            <a:r>
              <a:rPr lang="en-GB" b="0" i="0" dirty="0" smtClean="0">
                <a:solidFill>
                  <a:srgbClr val="FF0000"/>
                </a:solidFill>
              </a:rPr>
              <a:t>ecommendation</a:t>
            </a:r>
            <a:r>
              <a:rPr lang="en-GB" b="0" i="0" baseline="0" dirty="0" smtClean="0">
                <a:solidFill>
                  <a:srgbClr val="FF0000"/>
                </a:solidFill>
              </a:rPr>
              <a:t> 5, see 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smtClean="0">
                <a:solidFill>
                  <a:srgbClr val="FF0000"/>
                </a:solidFill>
              </a:rPr>
              <a:t>For further information</a:t>
            </a:r>
            <a:r>
              <a:rPr lang="en-GB" b="0" i="0" baseline="0" dirty="0" smtClean="0">
                <a:solidFill>
                  <a:srgbClr val="FF0000"/>
                </a:solidFill>
              </a:rPr>
              <a:t> about r</a:t>
            </a:r>
            <a:r>
              <a:rPr lang="en-GB" b="0" i="0" dirty="0" smtClean="0">
                <a:solidFill>
                  <a:srgbClr val="FF0000"/>
                </a:solidFill>
              </a:rPr>
              <a:t>ecommendation</a:t>
            </a:r>
            <a:r>
              <a:rPr lang="en-GB" b="0" i="0" baseline="0" dirty="0" smtClean="0">
                <a:solidFill>
                  <a:srgbClr val="FF0000"/>
                </a:solidFill>
              </a:rPr>
              <a:t> 6,  see chapter 5</a:t>
            </a:r>
            <a:endParaRPr lang="en-GB" b="1" i="1" dirty="0">
              <a:solidFill>
                <a:srgbClr val="FF0000"/>
              </a:solidFill>
            </a:endParaRPr>
          </a:p>
        </p:txBody>
      </p:sp>
      <p:sp>
        <p:nvSpPr>
          <p:cNvPr id="4" name="Slide Number Placeholder 3"/>
          <p:cNvSpPr>
            <a:spLocks noGrp="1"/>
          </p:cNvSpPr>
          <p:nvPr>
            <p:ph type="sldNum" sz="quarter" idx="10"/>
          </p:nvPr>
        </p:nvSpPr>
        <p:spPr/>
        <p:txBody>
          <a:bodyPr/>
          <a:lstStyle/>
          <a:p>
            <a:fld id="{AC27639D-9B62-4184-87AD-9F02DFB1BC03}" type="slidenum">
              <a:rPr lang="en-GB" smtClean="0"/>
              <a:t>8</a:t>
            </a:fld>
            <a:endParaRPr lang="en-GB"/>
          </a:p>
        </p:txBody>
      </p:sp>
    </p:spTree>
    <p:extLst>
      <p:ext uri="{BB962C8B-B14F-4D97-AF65-F5344CB8AC3E}">
        <p14:creationId xmlns:p14="http://schemas.microsoft.com/office/powerpoint/2010/main" val="55912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47958">
              <a:defRPr/>
            </a:pPr>
            <a:r>
              <a:rPr lang="en-GB" b="1" u="sng" dirty="0" smtClean="0"/>
              <a:t>Instructions:</a:t>
            </a:r>
          </a:p>
          <a:p>
            <a:pPr marL="228600" indent="-228600" defTabSz="947958">
              <a:buFont typeface="+mj-lt"/>
              <a:buAutoNum type="arabicPeriod"/>
              <a:defRPr/>
            </a:pPr>
            <a:r>
              <a:rPr lang="en-GB" dirty="0" smtClean="0"/>
              <a:t>Delete the current graph in this slide.</a:t>
            </a: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dirty="0" smtClean="0"/>
              <a:t>Download the NHS organisation data viewer</a:t>
            </a:r>
            <a:r>
              <a:rPr lang="en-GB" baseline="0" dirty="0" smtClean="0"/>
              <a:t> for the Annual Report from the website: </a:t>
            </a:r>
            <a:r>
              <a:rPr lang="en-US" sz="1200" dirty="0" smtClean="0">
                <a:latin typeface="+mn-lt"/>
                <a:hlinkClick r:id="rId3"/>
              </a:rPr>
              <a:t>https://www.nabcop.org.uk/resources/nabcop-2020-annual-report-supplementary-materials</a:t>
            </a:r>
            <a:endParaRPr lang="en-US" sz="1200" dirty="0" smtClean="0">
              <a:latin typeface="+mn-lt"/>
            </a:endParaRPr>
          </a:p>
          <a:p>
            <a:pPr marL="228600" marR="0" lvl="0" indent="-228600" algn="l" defTabSz="947958" rtl="0" eaLnBrk="1" fontAlgn="auto" latinLnBrk="0" hangingPunct="1">
              <a:lnSpc>
                <a:spcPct val="100000"/>
              </a:lnSpc>
              <a:spcBef>
                <a:spcPts val="0"/>
              </a:spcBef>
              <a:spcAft>
                <a:spcPts val="0"/>
              </a:spcAft>
              <a:buClrTx/>
              <a:buSzTx/>
              <a:buFont typeface="+mj-lt"/>
              <a:buAutoNum type="arabicPeriod"/>
              <a:tabLst/>
              <a:defRPr/>
            </a:pPr>
            <a:r>
              <a:rPr lang="en-GB" i="0" baseline="0" dirty="0" smtClean="0"/>
              <a:t>On the </a:t>
            </a:r>
            <a:r>
              <a:rPr lang="en-GB" b="1" i="0" baseline="0" dirty="0" smtClean="0"/>
              <a:t>‘CONTENTS</a:t>
            </a:r>
            <a:r>
              <a:rPr lang="en-GB" i="0" baseline="0" dirty="0" smtClean="0"/>
              <a:t>’ page, select your NHS organisation in the drop down option in ‘</a:t>
            </a:r>
            <a:r>
              <a:rPr lang="en-GB" sz="1200" b="1" i="1" u="none" strike="noStrike" kern="1200" dirty="0" smtClean="0">
                <a:solidFill>
                  <a:schemeClr val="tx1"/>
                </a:solidFill>
                <a:effectLst/>
                <a:latin typeface="+mn-lt"/>
                <a:ea typeface="+mn-ea"/>
                <a:cs typeface="+mn-cs"/>
              </a:rPr>
              <a:t>Click in the cell below to scroll &amp; pick the NHS organisation you want to be highlighted in the subsequent tabs:</a:t>
            </a:r>
            <a:r>
              <a:rPr lang="en-GB" sz="1200" b="0" i="0" u="none" strike="noStrike" kern="1200" dirty="0" smtClean="0">
                <a:solidFill>
                  <a:schemeClr val="tx1"/>
                </a:solidFill>
                <a:effectLst/>
                <a:latin typeface="+mn-lt"/>
                <a:ea typeface="+mn-ea"/>
                <a:cs typeface="+mn-cs"/>
              </a:rPr>
              <a:t>’</a:t>
            </a: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 to the sheet</a:t>
            </a:r>
            <a:r>
              <a:rPr lang="en-GB" sz="1200" b="0" i="0" u="none" strike="noStrike" kern="1200" baseline="0" dirty="0" smtClean="0">
                <a:solidFill>
                  <a:schemeClr val="tx1"/>
                </a:solidFill>
                <a:effectLst/>
                <a:latin typeface="+mn-lt"/>
                <a:ea typeface="+mn-ea"/>
                <a:cs typeface="+mn-cs"/>
              </a:rPr>
              <a:t> ‘</a:t>
            </a:r>
            <a:r>
              <a:rPr lang="en-GB" sz="1200" b="1" i="0" u="none" strike="noStrike" kern="1200" baseline="0" dirty="0" smtClean="0">
                <a:solidFill>
                  <a:schemeClr val="tx1"/>
                </a:solidFill>
                <a:effectLst/>
                <a:latin typeface="+mn-lt"/>
                <a:ea typeface="+mn-ea"/>
                <a:cs typeface="+mn-cs"/>
              </a:rPr>
              <a:t>Data Quality’ </a:t>
            </a:r>
            <a:r>
              <a:rPr lang="en-GB" sz="1200" b="0" i="0" u="none" strike="noStrike" kern="1200" baseline="0" dirty="0" smtClean="0">
                <a:solidFill>
                  <a:schemeClr val="tx1"/>
                </a:solidFill>
                <a:effectLst/>
                <a:latin typeface="+mn-lt"/>
                <a:ea typeface="+mn-ea"/>
                <a:cs typeface="+mn-cs"/>
              </a:rPr>
              <a:t>and select the year you would like to review from the ‘</a:t>
            </a:r>
            <a:r>
              <a:rPr lang="en-GB" sz="1200" b="1" i="0" u="none" strike="noStrike" kern="1200" baseline="0" dirty="0" smtClean="0">
                <a:solidFill>
                  <a:schemeClr val="tx1"/>
                </a:solidFill>
                <a:effectLst/>
                <a:latin typeface="+mn-lt"/>
                <a:ea typeface="+mn-ea"/>
                <a:cs typeface="+mn-cs"/>
              </a:rPr>
              <a:t>Time period’</a:t>
            </a:r>
            <a:r>
              <a:rPr lang="en-GB" sz="1200" b="0" i="0" u="none" strike="noStrike" kern="1200" baseline="0" dirty="0" smtClean="0">
                <a:solidFill>
                  <a:schemeClr val="tx1"/>
                </a:solidFill>
                <a:effectLst/>
                <a:latin typeface="+mn-lt"/>
                <a:ea typeface="+mn-ea"/>
                <a:cs typeface="+mn-cs"/>
              </a:rPr>
              <a:t> drop down option.  </a:t>
            </a:r>
            <a:endParaRPr lang="en-GB" sz="1200" b="0" i="0" u="none" strike="noStrike" kern="1200" dirty="0" smtClean="0">
              <a:solidFill>
                <a:schemeClr val="tx1"/>
              </a:solidFill>
              <a:effectLst/>
              <a:latin typeface="+mn-lt"/>
              <a:ea typeface="+mn-ea"/>
              <a:cs typeface="+mn-cs"/>
            </a:endParaRPr>
          </a:p>
          <a:p>
            <a:pPr marL="228600" indent="-228600" defTabSz="947958">
              <a:buFont typeface="+mj-lt"/>
              <a:buAutoNum type="arabicPeriod"/>
              <a:defRPr/>
            </a:pPr>
            <a:r>
              <a:rPr lang="en-GB" sz="1200" b="0" i="0" u="none" strike="noStrike" kern="1200" dirty="0" smtClean="0">
                <a:solidFill>
                  <a:schemeClr val="tx1"/>
                </a:solidFill>
                <a:effectLst/>
                <a:latin typeface="+mn-lt"/>
                <a:ea typeface="+mn-ea"/>
                <a:cs typeface="+mn-cs"/>
              </a:rPr>
              <a:t>Go</a:t>
            </a:r>
            <a:r>
              <a:rPr lang="en-GB" sz="1200" b="0" i="0" u="none" strike="noStrike" kern="1200" baseline="0" dirty="0" smtClean="0">
                <a:solidFill>
                  <a:schemeClr val="tx1"/>
                </a:solidFill>
                <a:effectLst/>
                <a:latin typeface="+mn-lt"/>
                <a:ea typeface="+mn-ea"/>
                <a:cs typeface="+mn-cs"/>
              </a:rPr>
              <a:t> to the sheet `</a:t>
            </a:r>
            <a:r>
              <a:rPr lang="en-GB" sz="1200" b="1" i="0" u="none" strike="noStrike" kern="1200" baseline="0" dirty="0" smtClean="0">
                <a:solidFill>
                  <a:schemeClr val="tx1"/>
                </a:solidFill>
                <a:effectLst/>
                <a:latin typeface="+mn-lt"/>
                <a:ea typeface="+mn-ea"/>
                <a:cs typeface="+mn-cs"/>
              </a:rPr>
              <a:t>DQ_Summary</a:t>
            </a:r>
            <a:r>
              <a:rPr lang="en-GB" sz="1200" b="0" i="0" u="none" strike="noStrike" kern="1200" baseline="0" dirty="0" smtClean="0">
                <a:solidFill>
                  <a:schemeClr val="tx1"/>
                </a:solidFill>
                <a:effectLst/>
                <a:latin typeface="+mn-lt"/>
                <a:ea typeface="+mn-ea"/>
                <a:cs typeface="+mn-cs"/>
              </a:rPr>
              <a:t>’ and copy the bar graph of your organisations data completeness to this slide </a:t>
            </a:r>
          </a:p>
          <a:p>
            <a:pPr marL="228600" indent="-228600" defTabSz="947958">
              <a:buFont typeface="+mj-lt"/>
              <a:buAutoNum type="arabicPeriod"/>
              <a:defRPr/>
            </a:pPr>
            <a:r>
              <a:rPr lang="en-GB" sz="1200" b="0" i="0" u="none" strike="noStrike" kern="1200" baseline="0" dirty="0" smtClean="0">
                <a:solidFill>
                  <a:schemeClr val="tx1"/>
                </a:solidFill>
                <a:effectLst/>
                <a:latin typeface="+mn-lt"/>
                <a:ea typeface="+mn-ea"/>
                <a:cs typeface="+mn-cs"/>
              </a:rPr>
              <a:t>Move the red line to be on 90% to highlight in your presentation the data items where your NHS organisation falls below </a:t>
            </a:r>
            <a:r>
              <a:rPr lang="en-GB" sz="1200" b="1" i="0" u="none" strike="noStrike" kern="1200" baseline="0" dirty="0" smtClean="0">
                <a:solidFill>
                  <a:schemeClr val="tx1"/>
                </a:solidFill>
                <a:effectLst/>
                <a:latin typeface="+mn-lt"/>
                <a:ea typeface="+mn-ea"/>
                <a:cs typeface="+mn-cs"/>
              </a:rPr>
              <a:t>90%. </a:t>
            </a:r>
          </a:p>
          <a:p>
            <a:endParaRPr lang="en-GB" dirty="0"/>
          </a:p>
        </p:txBody>
      </p:sp>
      <p:sp>
        <p:nvSpPr>
          <p:cNvPr id="4" name="Slide Number Placeholder 3"/>
          <p:cNvSpPr>
            <a:spLocks noGrp="1"/>
          </p:cNvSpPr>
          <p:nvPr>
            <p:ph type="sldNum" sz="quarter" idx="10"/>
          </p:nvPr>
        </p:nvSpPr>
        <p:spPr/>
        <p:txBody>
          <a:bodyPr/>
          <a:lstStyle/>
          <a:p>
            <a:fld id="{1C89C4E1-2C28-4799-87D3-4520D2A93080}" type="slidenum">
              <a:rPr lang="en-GB" smtClean="0"/>
              <a:t>9</a:t>
            </a:fld>
            <a:endParaRPr lang="en-GB"/>
          </a:p>
        </p:txBody>
      </p:sp>
    </p:spTree>
    <p:extLst>
      <p:ext uri="{BB962C8B-B14F-4D97-AF65-F5344CB8AC3E}">
        <p14:creationId xmlns:p14="http://schemas.microsoft.com/office/powerpoint/2010/main" val="568351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6370" y="3304070"/>
            <a:ext cx="7772400" cy="1470025"/>
          </a:xfrm>
          <a:prstGeom prst="rect">
            <a:avLst/>
          </a:prstGeom>
        </p:spPr>
        <p:txBody>
          <a:bodyPr anchor="t">
            <a:normAutofit/>
          </a:bodyPr>
          <a:lstStyle>
            <a:lvl1pPr algn="l">
              <a:defRPr sz="2100">
                <a:solidFill>
                  <a:schemeClr val="bg1"/>
                </a:solidFill>
                <a:latin typeface="Georgi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899592" y="4653136"/>
            <a:ext cx="6400800" cy="1752600"/>
          </a:xfrm>
        </p:spPr>
        <p:txBody>
          <a:bodyPr>
            <a:normAutofit/>
          </a:bodyPr>
          <a:lstStyle>
            <a:lvl1pPr marL="0" indent="0" algn="l">
              <a:buNone/>
              <a:defRPr sz="165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350" y="212591"/>
            <a:ext cx="2274651" cy="972713"/>
          </a:xfrm>
          <a:prstGeom prst="rect">
            <a:avLst/>
          </a:prstGeom>
        </p:spPr>
      </p:pic>
      <p:sp>
        <p:nvSpPr>
          <p:cNvPr id="10" name="Rectangle 9"/>
          <p:cNvSpPr/>
          <p:nvPr userDrawn="1"/>
        </p:nvSpPr>
        <p:spPr>
          <a:xfrm>
            <a:off x="-5060" y="4204"/>
            <a:ext cx="9149060" cy="68537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1" name="Rectangle 10"/>
          <p:cNvSpPr/>
          <p:nvPr userDrawn="1"/>
        </p:nvSpPr>
        <p:spPr>
          <a:xfrm>
            <a:off x="0" y="4204"/>
            <a:ext cx="9144000" cy="6853796"/>
          </a:xfrm>
          <a:prstGeom prst="rect">
            <a:avLst/>
          </a:prstGeom>
          <a:solidFill>
            <a:srgbClr val="49C5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pic>
        <p:nvPicPr>
          <p:cNvPr id="12" name="Picture 11" descr="\\rcs-fs2-svr\Cross-Departmental\Publications\Drop Box\2015 Brand Design Templates\SHOULDER GRAPHICS\RCS FULL SHOULDER 3258 [Converted].png"/>
          <p:cNvPicPr/>
          <p:nvPr userDrawn="1"/>
        </p:nvPicPr>
        <p:blipFill rotWithShape="1">
          <a:blip r:embed="rId3" cstate="print">
            <a:extLst>
              <a:ext uri="{28A0092B-C50C-407E-A947-70E740481C1C}">
                <a14:useLocalDpi xmlns:a14="http://schemas.microsoft.com/office/drawing/2010/main" val="0"/>
              </a:ext>
            </a:extLst>
          </a:blip>
          <a:srcRect l="26334" t="25150" r="31938" b="41947"/>
          <a:stretch/>
        </p:blipFill>
        <p:spPr bwMode="auto">
          <a:xfrm>
            <a:off x="-5061" y="4204"/>
            <a:ext cx="9149061" cy="6853796"/>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6216" y="195068"/>
            <a:ext cx="2274651" cy="972713"/>
          </a:xfrm>
          <a:prstGeom prst="rect">
            <a:avLst/>
          </a:prstGeom>
        </p:spPr>
      </p:pic>
    </p:spTree>
    <p:extLst>
      <p:ext uri="{BB962C8B-B14F-4D97-AF65-F5344CB8AC3E}">
        <p14:creationId xmlns:p14="http://schemas.microsoft.com/office/powerpoint/2010/main" val="321155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5970" y="48285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72700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239237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5970" y="48285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lgn="r">
              <a:defRPr/>
            </a:lvl1pPr>
          </a:lstStyle>
          <a:p>
            <a:fld id="{B03AC1E2-108F-3C4D-A8F3-9774ED554CC0}" type="slidenum">
              <a:rPr lang="en-US" smtClean="0"/>
              <a:pPr/>
              <a:t>‹#›</a:t>
            </a:fld>
            <a:endParaRPr lang="en-US" dirty="0"/>
          </a:p>
        </p:txBody>
      </p:sp>
    </p:spTree>
    <p:extLst>
      <p:ext uri="{BB962C8B-B14F-4D97-AF65-F5344CB8AC3E}">
        <p14:creationId xmlns:p14="http://schemas.microsoft.com/office/powerpoint/2010/main" val="238809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248466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5970" y="48285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245858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5970" y="48285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186072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5970" y="48285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334824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227948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110823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03AC1E2-108F-3C4D-A8F3-9774ED554CC0}" type="slidenum">
              <a:rPr lang="en-US" smtClean="0"/>
              <a:pPr/>
              <a:t>‹#›</a:t>
            </a:fld>
            <a:endParaRPr lang="en-US"/>
          </a:p>
        </p:txBody>
      </p:sp>
    </p:spTree>
    <p:extLst>
      <p:ext uri="{BB962C8B-B14F-4D97-AF65-F5344CB8AC3E}">
        <p14:creationId xmlns:p14="http://schemas.microsoft.com/office/powerpoint/2010/main" val="299749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stretch>
            <a:fillRect/>
          </a:stretch>
        </p:blipFill>
        <p:spPr>
          <a:xfrm>
            <a:off x="0" y="0"/>
            <a:ext cx="9144000" cy="6853968"/>
          </a:xfrm>
          <a:prstGeom prst="rect">
            <a:avLst/>
          </a:prstGeom>
        </p:spPr>
      </p:pic>
      <p:sp>
        <p:nvSpPr>
          <p:cNvPr id="3" name="Text Placeholder 2"/>
          <p:cNvSpPr>
            <a:spLocks noGrp="1"/>
          </p:cNvSpPr>
          <p:nvPr>
            <p:ph type="body" idx="1"/>
          </p:nvPr>
        </p:nvSpPr>
        <p:spPr>
          <a:xfrm>
            <a:off x="457200" y="285507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6149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42900" rtl="0" eaLnBrk="1" latinLnBrk="0" hangingPunct="1">
        <a:spcBef>
          <a:spcPct val="0"/>
        </a:spcBef>
        <a:buNone/>
        <a:defRPr sz="2100" kern="1200">
          <a:solidFill>
            <a:srgbClr val="323232"/>
          </a:solidFill>
          <a:latin typeface="Georgia"/>
          <a:ea typeface="+mj-ea"/>
          <a:cs typeface="Georgia"/>
        </a:defRPr>
      </a:lvl1pPr>
    </p:titleStyle>
    <p:bodyStyle>
      <a:lvl1pPr marL="257175" indent="-257175" algn="l" defTabSz="342900" rtl="0" eaLnBrk="1" latinLnBrk="0" hangingPunct="1">
        <a:spcBef>
          <a:spcPct val="20000"/>
        </a:spcBef>
        <a:buFont typeface="Arial"/>
        <a:buChar char="•"/>
        <a:defRPr sz="1650" b="1" kern="1200">
          <a:solidFill>
            <a:srgbClr val="323232"/>
          </a:solidFill>
          <a:latin typeface="Arial"/>
          <a:ea typeface="+mn-ea"/>
          <a:cs typeface="Arial"/>
        </a:defRPr>
      </a:lvl1pPr>
      <a:lvl2pPr marL="557213" indent="-214313" algn="l" defTabSz="342900" rtl="0" eaLnBrk="1" latinLnBrk="0" hangingPunct="1">
        <a:spcBef>
          <a:spcPct val="20000"/>
        </a:spcBef>
        <a:buClr>
          <a:srgbClr val="323232"/>
        </a:buClr>
        <a:buFont typeface="Arial"/>
        <a:buChar char="•"/>
        <a:defRPr sz="1350" kern="1200">
          <a:solidFill>
            <a:srgbClr val="323232"/>
          </a:solidFill>
          <a:latin typeface="Arial"/>
          <a:ea typeface="+mn-ea"/>
          <a:cs typeface="Arial"/>
        </a:defRPr>
      </a:lvl2pPr>
      <a:lvl3pPr marL="857250" indent="-171450" algn="l" defTabSz="342900" rtl="0" eaLnBrk="1" latinLnBrk="0" hangingPunct="1">
        <a:spcBef>
          <a:spcPct val="20000"/>
        </a:spcBef>
        <a:buClr>
          <a:srgbClr val="323232"/>
        </a:buClr>
        <a:buFont typeface="Arial"/>
        <a:buChar char="•"/>
        <a:defRPr sz="825" kern="1200">
          <a:solidFill>
            <a:srgbClr val="323232"/>
          </a:solidFill>
          <a:latin typeface="+mn-lt"/>
          <a:ea typeface="+mn-ea"/>
          <a:cs typeface="+mn-cs"/>
        </a:defRPr>
      </a:lvl3pPr>
      <a:lvl4pPr marL="1200150" indent="-171450" algn="l" defTabSz="342900" rtl="0" eaLnBrk="1" latinLnBrk="0" hangingPunct="1">
        <a:spcBef>
          <a:spcPct val="20000"/>
        </a:spcBef>
        <a:buClr>
          <a:srgbClr val="323232"/>
        </a:buClr>
        <a:buFont typeface="Arial"/>
        <a:buChar char="•"/>
        <a:defRPr sz="825" kern="1200">
          <a:solidFill>
            <a:srgbClr val="323232"/>
          </a:solidFill>
          <a:latin typeface="+mn-lt"/>
          <a:ea typeface="+mn-ea"/>
          <a:cs typeface="+mn-cs"/>
        </a:defRPr>
      </a:lvl4pPr>
      <a:lvl5pPr marL="1543050" indent="-171450" algn="l" defTabSz="342900" rtl="0" eaLnBrk="1" latinLnBrk="0" hangingPunct="1">
        <a:spcBef>
          <a:spcPct val="20000"/>
        </a:spcBef>
        <a:buClr>
          <a:srgbClr val="323232"/>
        </a:buClr>
        <a:buFont typeface="Arial"/>
        <a:buChar char="•"/>
        <a:defRPr sz="825" kern="1200">
          <a:solidFill>
            <a:srgbClr val="32323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jpeg"/><Relationship Id="rId3" Type="http://schemas.openxmlformats.org/officeDocument/2006/relationships/hyperlink" Target="http://www.nabcop.org.uk/" TargetMode="External"/><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7.jp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hyperlink" Target="mailto:nabcop@rcseng.ac.uk" TargetMode="External"/><Relationship Id="rId1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27.png"/><Relationship Id="rId4" Type="http://schemas.openxmlformats.org/officeDocument/2006/relationships/image" Target="../media/image8.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0.png"/><Relationship Id="rId1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5" Type="http://schemas.openxmlformats.org/officeDocument/2006/relationships/image" Target="../media/image32.sv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20.png"/><Relationship Id="rId14" Type="http://schemas.openxmlformats.org/officeDocument/2006/relationships/chart" Target="../charts/chart5.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svg"/><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14" Type="http://schemas.openxmlformats.org/officeDocument/2006/relationships/chart" Target="../charts/chart6.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svg"/><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14" Type="http://schemas.openxmlformats.org/officeDocument/2006/relationships/chart" Target="../charts/char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svg"/><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14" Type="http://schemas.openxmlformats.org/officeDocument/2006/relationships/chart" Target="../charts/chart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8.svg"/><Relationship Id="rId3" Type="http://schemas.openxmlformats.org/officeDocument/2006/relationships/hyperlink" Target="https://www.nabcop.org.uk/resources/nabcop-2020-annual-report-supplementary-materials" TargetMode="Externa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6.svg"/><Relationship Id="rId5" Type="http://schemas.openxmlformats.org/officeDocument/2006/relationships/image" Target="../media/image6.png"/><Relationship Id="rId15" Type="http://schemas.openxmlformats.org/officeDocument/2006/relationships/image" Target="../media/image20.sv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jpe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3" Type="http://schemas.openxmlformats.org/officeDocument/2006/relationships/image" Target="../media/image32.svg"/><Relationship Id="rId3" Type="http://schemas.openxmlformats.org/officeDocument/2006/relationships/image" Target="../media/image7.jp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5" Type="http://schemas.openxmlformats.org/officeDocument/2006/relationships/chart" Target="../charts/chart9.xml"/><Relationship Id="rId4" Type="http://schemas.openxmlformats.org/officeDocument/2006/relationships/image" Target="../media/image8.jpeg"/><Relationship Id="rId1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45.sv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svg"/><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svg"/><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1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45.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8.svg"/><Relationship Id="rId5" Type="http://schemas.openxmlformats.org/officeDocument/2006/relationships/image" Target="../media/image8.jpeg"/><Relationship Id="rId10" Type="http://schemas.openxmlformats.org/officeDocument/2006/relationships/image" Target="../media/image5.png"/><Relationship Id="rId4" Type="http://schemas.openxmlformats.org/officeDocument/2006/relationships/image" Target="../media/image7.jp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9.jpe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image" Target="../media/image7.jpg"/><Relationship Id="rId10" Type="http://schemas.openxmlformats.org/officeDocument/2006/relationships/image" Target="../media/image22.svg"/><Relationship Id="rId4" Type="http://schemas.openxmlformats.org/officeDocument/2006/relationships/image" Target="../media/image6.png"/><Relationship Id="rId9" Type="http://schemas.openxmlformats.org/officeDocument/2006/relationships/image" Target="../media/image15.pn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9.jpeg"/><Relationship Id="rId12" Type="http://schemas.openxmlformats.org/officeDocument/2006/relationships/image" Target="../media/image22.svg"/><Relationship Id="rId17" Type="http://schemas.openxmlformats.org/officeDocument/2006/relationships/hyperlink" Target="https://www.nabcop.org.uk/resources/nabcop-combined-data-specification/" TargetMode="External"/><Relationship Id="rId2" Type="http://schemas.openxmlformats.org/officeDocument/2006/relationships/notesSlide" Target="../notesSlides/notesSlide4.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5.png"/><Relationship Id="rId5" Type="http://schemas.openxmlformats.org/officeDocument/2006/relationships/image" Target="../media/image7.jpg"/><Relationship Id="rId15" Type="http://schemas.openxmlformats.org/officeDocument/2006/relationships/image" Target="../media/image19.png"/><Relationship Id="rId10" Type="http://schemas.openxmlformats.org/officeDocument/2006/relationships/image" Target="../media/image26.sv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nabcop.org.uk/reports/nabcop-2020-annual-report/" TargetMode="External"/><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g"/><Relationship Id="rId7" Type="http://schemas.openxmlformats.org/officeDocument/2006/relationships/image" Target="../media/image6.png"/><Relationship Id="rId12" Type="http://schemas.openxmlformats.org/officeDocument/2006/relationships/image" Target="../media/image16.svg"/><Relationship Id="rId2" Type="http://schemas.openxmlformats.org/officeDocument/2006/relationships/notesSlide" Target="../notesSlides/notesSlide6.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5" Type="http://schemas.openxmlformats.org/officeDocument/2006/relationships/hyperlink" Target="https://www.nabcop.org.uk/resources/fitness-assessment-tool/" TargetMode="External"/><Relationship Id="rId4" Type="http://schemas.openxmlformats.org/officeDocument/2006/relationships/image" Target="../media/image8.jpeg"/><Relationship Id="rId9" Type="http://schemas.openxmlformats.org/officeDocument/2006/relationships/image" Target="../media/image32.sv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hyperlink" Target="https://www.nabcop.org.uk/resources/fitness-assessment-tool/" TargetMode="External"/><Relationship Id="rId13" Type="http://schemas.openxmlformats.org/officeDocument/2006/relationships/image" Target="../media/image23.png"/><Relationship Id="rId3" Type="http://schemas.openxmlformats.org/officeDocument/2006/relationships/image" Target="../media/image7.jpg"/><Relationship Id="rId7" Type="http://schemas.openxmlformats.org/officeDocument/2006/relationships/image" Target="../media/image6.png"/><Relationship Id="rId12" Type="http://schemas.openxmlformats.org/officeDocument/2006/relationships/image" Target="NULL"/><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22.png"/><Relationship Id="rId5" Type="http://schemas.openxmlformats.org/officeDocument/2006/relationships/image" Target="../media/image9.jpeg"/><Relationship Id="rId15" Type="http://schemas.openxmlformats.org/officeDocument/2006/relationships/image" Target="../media/image20.png"/><Relationship Id="rId10" Type="http://schemas.openxmlformats.org/officeDocument/2006/relationships/image" Target="NULL"/><Relationship Id="rId4" Type="http://schemas.openxmlformats.org/officeDocument/2006/relationships/image" Target="../media/image8.jpeg"/><Relationship Id="rId9" Type="http://schemas.openxmlformats.org/officeDocument/2006/relationships/image" Target="../media/image21.png"/><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14"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6600" y="5659359"/>
            <a:ext cx="2676030" cy="1010001"/>
          </a:xfrm>
          <a:prstGeom prst="rect">
            <a:avLst/>
          </a:prstGeom>
          <a:solidFill>
            <a:srgbClr val="DECCD4"/>
          </a:solidFill>
          <a:ln>
            <a:solidFill>
              <a:srgbClr val="8757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4748261" y="6381290"/>
            <a:ext cx="145833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#NABCOP2020</a:t>
            </a:r>
          </a:p>
        </p:txBody>
      </p:sp>
      <p:sp>
        <p:nvSpPr>
          <p:cNvPr id="7" name="TextBox 6"/>
          <p:cNvSpPr txBox="1"/>
          <p:nvPr/>
        </p:nvSpPr>
        <p:spPr>
          <a:xfrm>
            <a:off x="719572" y="1904718"/>
            <a:ext cx="7884876" cy="347787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a:ea typeface="+mn-ea"/>
                <a:cs typeface="EucrosiaUPC" panose="02020603050405020304" pitchFamily="18" charset="-34"/>
              </a:rPr>
              <a:t>The National Audit of Breast Cancer in Older Patients (NABCOP)</a:t>
            </a:r>
            <a:endParaRPr kumimoji="0" lang="en-GB" sz="2000" b="0" i="0" u="none" strike="noStrike" kern="1200" cap="none" spc="0" normalizeH="0" baseline="0" noProof="0" dirty="0">
              <a:ln>
                <a:noFill/>
              </a:ln>
              <a:solidFill>
                <a:prstClr val="black"/>
              </a:solidFill>
              <a:effectLst/>
              <a:uLnTx/>
              <a:uFillTx/>
              <a:latin typeface="Calibri"/>
              <a:ea typeface="+mn-ea"/>
              <a:cs typeface="EucrosiaUPC" panose="02020603050405020304" pitchFamily="18" charset="-34"/>
            </a:endParaRPr>
          </a:p>
          <a:p>
            <a:pPr marL="0" marR="0" lvl="0" indent="0" algn="ctr" defTabSz="342900" rtl="0" eaLnBrk="1" fontAlgn="auto" latinLnBrk="0" hangingPunct="1">
              <a:lnSpc>
                <a:spcPct val="100000"/>
              </a:lnSpc>
              <a:spcBef>
                <a:spcPts val="120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Arial" pitchFamily="34" charset="0"/>
              </a:rPr>
              <a:t>2020 Annual Report</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EucrosiaUPC" panose="02020603050405020304" pitchFamily="18" charset="-34"/>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87576D"/>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87576D"/>
                </a:solidFill>
                <a:effectLst/>
                <a:uLnTx/>
                <a:uFillTx/>
                <a:latin typeface="Calibri"/>
                <a:ea typeface="+mn-ea"/>
                <a:cs typeface="+mn-cs"/>
              </a:rPr>
              <a:t>[</a:t>
            </a:r>
            <a:r>
              <a:rPr kumimoji="0" lang="en-GB" sz="2000" b="1" i="1" u="none" strike="noStrike" kern="1200" cap="none" spc="0" normalizeH="0" baseline="0" noProof="0" dirty="0">
                <a:ln>
                  <a:noFill/>
                </a:ln>
                <a:solidFill>
                  <a:srgbClr val="87576D"/>
                </a:solidFill>
                <a:effectLst/>
                <a:uLnTx/>
                <a:uFillTx/>
                <a:latin typeface="Calibri"/>
                <a:ea typeface="+mn-ea"/>
                <a:cs typeface="+mn-cs"/>
              </a:rPr>
              <a:t>Insert name of presenter</a:t>
            </a:r>
            <a:r>
              <a:rPr kumimoji="0" lang="en-GB" sz="2000" b="1" i="0" u="none" strike="noStrike" kern="1200" cap="none" spc="0" normalizeH="0" baseline="0" noProof="0" dirty="0">
                <a:ln>
                  <a:noFill/>
                </a:ln>
                <a:solidFill>
                  <a:srgbClr val="87576D"/>
                </a:solidFill>
                <a:effectLst/>
                <a:uLnTx/>
                <a:uFillTx/>
                <a:latin typeface="Calibri"/>
                <a:ea typeface="+mn-ea"/>
                <a:cs typeface="+mn-cs"/>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t>
            </a:r>
            <a:r>
              <a:rPr kumimoji="0" lang="en-GB" sz="2000" b="0" i="1" u="none" strike="noStrike" kern="1200" cap="none" spc="0" normalizeH="0" baseline="0" noProof="0" dirty="0">
                <a:ln>
                  <a:noFill/>
                </a:ln>
                <a:solidFill>
                  <a:prstClr val="black"/>
                </a:solidFill>
                <a:effectLst/>
                <a:uLnTx/>
                <a:uFillTx/>
                <a:latin typeface="Calibri"/>
                <a:ea typeface="+mn-ea"/>
                <a:cs typeface="+mn-cs"/>
              </a:rPr>
              <a:t>Insert name of event</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t>
            </a:r>
            <a:r>
              <a:rPr kumimoji="0" lang="en-GB" sz="2000" b="0" i="1" u="none" strike="noStrike" kern="1200" cap="none" spc="0" normalizeH="0" baseline="0" noProof="0" dirty="0">
                <a:ln>
                  <a:noFill/>
                </a:ln>
                <a:solidFill>
                  <a:prstClr val="black"/>
                </a:solidFill>
                <a:effectLst/>
                <a:uLnTx/>
                <a:uFillTx/>
                <a:latin typeface="Calibri"/>
                <a:ea typeface="+mn-ea"/>
                <a:cs typeface="+mn-cs"/>
              </a:rPr>
              <a:t>Insert name of NHS organisation</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8" name="Group 7"/>
          <p:cNvGrpSpPr/>
          <p:nvPr/>
        </p:nvGrpSpPr>
        <p:grpSpPr>
          <a:xfrm>
            <a:off x="6277113" y="5672909"/>
            <a:ext cx="2492631" cy="402161"/>
            <a:chOff x="6255833" y="4980432"/>
            <a:chExt cx="2492631" cy="402161"/>
          </a:xfrm>
        </p:grpSpPr>
        <p:sp>
          <p:nvSpPr>
            <p:cNvPr id="9" name="TextBox 8"/>
            <p:cNvSpPr txBox="1"/>
            <p:nvPr/>
          </p:nvSpPr>
          <p:spPr>
            <a:xfrm>
              <a:off x="6632646" y="4980432"/>
              <a:ext cx="2115818" cy="36933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3"/>
                </a:rPr>
                <a:t>www.nabcop.org.uk</a:t>
              </a:r>
              <a:endParaRPr lang="en-GB" dirty="0" err="1">
                <a:latin typeface="Calibri"/>
                <a:cs typeface="Calibri"/>
              </a:endParaRPr>
            </a:p>
          </p:txBody>
        </p:sp>
        <p:pic>
          <p:nvPicPr>
            <p:cNvPr id="10" name="Graphic 7" descr="Internet">
              <a:extLst>
                <a:ext uri="{FF2B5EF4-FFF2-40B4-BE49-F238E27FC236}">
                  <a16:creationId xmlns:a16="http://schemas.microsoft.com/office/drawing/2014/main" id="{5E399058-3C86-4F01-9100-818E9A2C3D81}"/>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6255833" y="4981147"/>
              <a:ext cx="401446" cy="401446"/>
            </a:xfrm>
            <a:prstGeom prst="rect">
              <a:avLst/>
            </a:prstGeom>
          </p:spPr>
        </p:pic>
      </p:grpSp>
      <p:grpSp>
        <p:nvGrpSpPr>
          <p:cNvPr id="11" name="Group 10"/>
          <p:cNvGrpSpPr/>
          <p:nvPr/>
        </p:nvGrpSpPr>
        <p:grpSpPr>
          <a:xfrm>
            <a:off x="6277113" y="5970769"/>
            <a:ext cx="2605517" cy="401445"/>
            <a:chOff x="5566883" y="3871551"/>
            <a:chExt cx="2605517" cy="401445"/>
          </a:xfrm>
        </p:grpSpPr>
        <p:pic>
          <p:nvPicPr>
            <p:cNvPr id="12" name="Graphic 5" descr="Envelope">
              <a:extLst>
                <a:ext uri="{FF2B5EF4-FFF2-40B4-BE49-F238E27FC236}">
                  <a16:creationId xmlns:a16="http://schemas.microsoft.com/office/drawing/2014/main" id="{AC6B9451-34DE-4BDB-B902-2AB6DB2E9F3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66883" y="3871551"/>
              <a:ext cx="401445" cy="401445"/>
            </a:xfrm>
            <a:prstGeom prst="rect">
              <a:avLst/>
            </a:prstGeom>
          </p:spPr>
        </p:pic>
        <p:sp>
          <p:nvSpPr>
            <p:cNvPr id="13" name="TextBox 12"/>
            <p:cNvSpPr txBox="1"/>
            <p:nvPr/>
          </p:nvSpPr>
          <p:spPr>
            <a:xfrm>
              <a:off x="5940152" y="3871551"/>
              <a:ext cx="2232248" cy="369332"/>
            </a:xfrm>
            <a:prstGeom prst="rect">
              <a:avLst/>
            </a:prstGeom>
            <a:noFill/>
          </p:spPr>
          <p:txBody>
            <a:bodyPr wrap="square" rtlCol="0" anchor="t">
              <a:spAutoFit/>
            </a:bodyPr>
            <a:lstStyle/>
            <a:p>
              <a:pPr>
                <a:defRPr/>
              </a:pPr>
              <a:r>
                <a:rPr lang="en-GB" dirty="0">
                  <a:hlinkClick r:id="rId9"/>
                </a:rPr>
                <a:t>nabcop@rcseng.ac.uk</a:t>
              </a:r>
              <a:endParaRPr lang="en-GB" dirty="0">
                <a:cs typeface="Calibri"/>
              </a:endParaRPr>
            </a:p>
          </p:txBody>
        </p:sp>
      </p:grpSp>
      <p:grpSp>
        <p:nvGrpSpPr>
          <p:cNvPr id="14" name="Group 13"/>
          <p:cNvGrpSpPr/>
          <p:nvPr/>
        </p:nvGrpSpPr>
        <p:grpSpPr>
          <a:xfrm>
            <a:off x="6370578" y="6300027"/>
            <a:ext cx="2089854" cy="369332"/>
            <a:chOff x="9764406" y="4765634"/>
            <a:chExt cx="2089854" cy="369332"/>
          </a:xfrm>
        </p:grpSpPr>
        <p:pic>
          <p:nvPicPr>
            <p:cNvPr id="15" name="Picture 14" descr="&lt;strong&gt;Twitter&lt;/strong&gt; Considering Increasing Character Count to 10,0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64406" y="4834408"/>
              <a:ext cx="280202" cy="231784"/>
            </a:xfrm>
            <a:prstGeom prst="rect">
              <a:avLst/>
            </a:prstGeom>
            <a:solidFill>
              <a:srgbClr val="DECCD4"/>
            </a:solidFill>
            <a:ln>
              <a:noFill/>
            </a:ln>
          </p:spPr>
        </p:pic>
        <p:sp>
          <p:nvSpPr>
            <p:cNvPr id="16" name="TextBox 15"/>
            <p:cNvSpPr txBox="1"/>
            <p:nvPr/>
          </p:nvSpPr>
          <p:spPr>
            <a:xfrm>
              <a:off x="10044608" y="4765634"/>
              <a:ext cx="1809652" cy="369332"/>
            </a:xfrm>
            <a:prstGeom prst="rect">
              <a:avLst/>
            </a:prstGeom>
            <a:noFill/>
          </p:spPr>
          <p:txBody>
            <a:bodyPr wrap="square" rtlCol="0" anchor="t">
              <a:spAutoFit/>
            </a:bodyPr>
            <a:lstStyle/>
            <a:p>
              <a:pPr lvl="0">
                <a:defRPr/>
              </a:pPr>
              <a:r>
                <a:rPr lang="en-GB" dirty="0" smtClean="0">
                  <a:latin typeface="Calibri"/>
                  <a:cs typeface="Calibri"/>
                </a:rPr>
                <a:t>@NABCOP_news</a:t>
              </a:r>
              <a:endParaRPr lang="en-GB" dirty="0">
                <a:latin typeface="Calibri"/>
                <a:cs typeface="Calibri"/>
              </a:endParaRPr>
            </a:p>
          </p:txBody>
        </p:sp>
      </p:grpSp>
      <p:grpSp>
        <p:nvGrpSpPr>
          <p:cNvPr id="23" name="Group 22"/>
          <p:cNvGrpSpPr/>
          <p:nvPr/>
        </p:nvGrpSpPr>
        <p:grpSpPr>
          <a:xfrm>
            <a:off x="0" y="0"/>
            <a:ext cx="9013121" cy="1008890"/>
            <a:chOff x="0" y="0"/>
            <a:chExt cx="9013121" cy="1008890"/>
          </a:xfrm>
        </p:grpSpPr>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Tree>
    <p:extLst>
      <p:ext uri="{BB962C8B-B14F-4D97-AF65-F5344CB8AC3E}">
        <p14:creationId xmlns:p14="http://schemas.microsoft.com/office/powerpoint/2010/main" val="417973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0" name="Group 9"/>
          <p:cNvGrpSpPr/>
          <p:nvPr/>
        </p:nvGrpSpPr>
        <p:grpSpPr>
          <a:xfrm>
            <a:off x="7193527" y="6381328"/>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2" name="Title 1"/>
          <p:cNvSpPr>
            <a:spLocks noGrp="1"/>
          </p:cNvSpPr>
          <p:nvPr>
            <p:ph type="title"/>
          </p:nvPr>
        </p:nvSpPr>
        <p:spPr>
          <a:xfrm>
            <a:off x="306000" y="1162800"/>
            <a:ext cx="8838000" cy="504056"/>
          </a:xfrm>
        </p:spPr>
        <p:txBody>
          <a:bodyPr/>
          <a:lstStyle/>
          <a:p>
            <a:r>
              <a:rPr lang="en-GB" sz="2800" dirty="0" smtClean="0">
                <a:solidFill>
                  <a:srgbClr val="87576D"/>
                </a:solidFill>
                <a:latin typeface="+mn-lt"/>
              </a:rPr>
              <a:t>Data quality over time for </a:t>
            </a:r>
            <a:r>
              <a:rPr lang="en-GB" sz="2800" i="1" dirty="0" smtClean="0">
                <a:solidFill>
                  <a:srgbClr val="87576D"/>
                </a:solidFill>
                <a:latin typeface="+mn-lt"/>
              </a:rPr>
              <a:t>[insert organisation name]</a:t>
            </a:r>
            <a:endParaRPr lang="en-GB" sz="2800" i="1" dirty="0">
              <a:solidFill>
                <a:srgbClr val="87576D"/>
              </a:solidFill>
              <a:latin typeface="+mn-lt"/>
            </a:endParaRPr>
          </a:p>
        </p:txBody>
      </p:sp>
      <p:sp>
        <p:nvSpPr>
          <p:cNvPr id="4" name="TextBox 3"/>
          <p:cNvSpPr txBox="1"/>
          <p:nvPr/>
        </p:nvSpPr>
        <p:spPr>
          <a:xfrm>
            <a:off x="1345150" y="1867177"/>
            <a:ext cx="1584176" cy="369332"/>
          </a:xfrm>
          <a:prstGeom prst="rect">
            <a:avLst/>
          </a:prstGeom>
          <a:noFill/>
        </p:spPr>
        <p:txBody>
          <a:bodyPr wrap="square" rtlCol="0">
            <a:spAutoFit/>
          </a:bodyPr>
          <a:lstStyle/>
          <a:p>
            <a:r>
              <a:rPr lang="en-GB" dirty="0" smtClean="0"/>
              <a:t>Invasive stage</a:t>
            </a:r>
            <a:endParaRPr lang="en-GB" dirty="0"/>
          </a:p>
        </p:txBody>
      </p:sp>
      <p:sp>
        <p:nvSpPr>
          <p:cNvPr id="19" name="TextBox 18"/>
          <p:cNvSpPr txBox="1"/>
          <p:nvPr/>
        </p:nvSpPr>
        <p:spPr>
          <a:xfrm>
            <a:off x="6115670" y="1865666"/>
            <a:ext cx="1043925" cy="369332"/>
          </a:xfrm>
          <a:prstGeom prst="rect">
            <a:avLst/>
          </a:prstGeom>
          <a:noFill/>
        </p:spPr>
        <p:txBody>
          <a:bodyPr wrap="square" rtlCol="0">
            <a:spAutoFit/>
          </a:bodyPr>
          <a:lstStyle/>
          <a:p>
            <a:r>
              <a:rPr lang="en-GB" dirty="0" smtClean="0"/>
              <a:t>ER status</a:t>
            </a:r>
            <a:endParaRPr lang="en-GB" dirty="0"/>
          </a:p>
        </p:txBody>
      </p:sp>
      <p:sp>
        <p:nvSpPr>
          <p:cNvPr id="20" name="TextBox 19"/>
          <p:cNvSpPr txBox="1"/>
          <p:nvPr/>
        </p:nvSpPr>
        <p:spPr>
          <a:xfrm>
            <a:off x="3692084" y="4333368"/>
            <a:ext cx="1404052" cy="369332"/>
          </a:xfrm>
          <a:prstGeom prst="rect">
            <a:avLst/>
          </a:prstGeom>
          <a:noFill/>
        </p:spPr>
        <p:txBody>
          <a:bodyPr wrap="square" rtlCol="0">
            <a:spAutoFit/>
          </a:bodyPr>
          <a:lstStyle/>
          <a:p>
            <a:r>
              <a:rPr lang="en-GB" dirty="0" smtClean="0"/>
              <a:t>HER2 status</a:t>
            </a:r>
            <a:endParaRPr lang="en-GB" dirty="0"/>
          </a:p>
        </p:txBody>
      </p:sp>
      <p:pic>
        <p:nvPicPr>
          <p:cNvPr id="7" name="Picture 6"/>
          <p:cNvPicPr>
            <a:picLocks noChangeAspect="1"/>
          </p:cNvPicPr>
          <p:nvPr/>
        </p:nvPicPr>
        <p:blipFill rotWithShape="1">
          <a:blip r:embed="rId8"/>
          <a:srcRect l="38996" t="50000" r="30742" b="15077"/>
          <a:stretch/>
        </p:blipFill>
        <p:spPr>
          <a:xfrm>
            <a:off x="517238" y="2234997"/>
            <a:ext cx="3240000" cy="2002909"/>
          </a:xfrm>
          <a:prstGeom prst="rect">
            <a:avLst/>
          </a:prstGeom>
        </p:spPr>
      </p:pic>
      <p:pic>
        <p:nvPicPr>
          <p:cNvPr id="8" name="Picture 7"/>
          <p:cNvPicPr>
            <a:picLocks noChangeAspect="1"/>
          </p:cNvPicPr>
          <p:nvPr/>
        </p:nvPicPr>
        <p:blipFill rotWithShape="1">
          <a:blip r:embed="rId9"/>
          <a:srcRect l="38996" t="50000" r="30742" b="15077"/>
          <a:stretch/>
        </p:blipFill>
        <p:spPr>
          <a:xfrm>
            <a:off x="2774110" y="4702700"/>
            <a:ext cx="3240000" cy="2002909"/>
          </a:xfrm>
          <a:prstGeom prst="rect">
            <a:avLst/>
          </a:prstGeom>
        </p:spPr>
      </p:pic>
      <p:pic>
        <p:nvPicPr>
          <p:cNvPr id="9" name="Picture 8"/>
          <p:cNvPicPr>
            <a:picLocks noChangeAspect="1"/>
          </p:cNvPicPr>
          <p:nvPr/>
        </p:nvPicPr>
        <p:blipFill rotWithShape="1">
          <a:blip r:embed="rId10"/>
          <a:srcRect l="38996" t="50000" r="30742" b="15077"/>
          <a:stretch/>
        </p:blipFill>
        <p:spPr>
          <a:xfrm>
            <a:off x="5017632" y="2234998"/>
            <a:ext cx="3240000" cy="2002909"/>
          </a:xfrm>
          <a:prstGeom prst="rect">
            <a:avLst/>
          </a:prstGeom>
        </p:spPr>
      </p:pic>
    </p:spTree>
    <p:extLst>
      <p:ext uri="{BB962C8B-B14F-4D97-AF65-F5344CB8AC3E}">
        <p14:creationId xmlns:p14="http://schemas.microsoft.com/office/powerpoint/2010/main" val="159105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013121" cy="1008890"/>
            <a:chOff x="0" y="0"/>
            <a:chExt cx="9013121" cy="100889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9" name="Title 1"/>
          <p:cNvSpPr>
            <a:spLocks noGrp="1"/>
          </p:cNvSpPr>
          <p:nvPr>
            <p:ph type="title"/>
          </p:nvPr>
        </p:nvSpPr>
        <p:spPr>
          <a:xfrm>
            <a:off x="302400" y="1195200"/>
            <a:ext cx="8038876" cy="504056"/>
          </a:xfrm>
        </p:spPr>
        <p:txBody>
          <a:bodyPr/>
          <a:lstStyle/>
          <a:p>
            <a:r>
              <a:rPr lang="en-GB" sz="2800" dirty="0" smtClean="0">
                <a:solidFill>
                  <a:srgbClr val="87576D"/>
                </a:solidFill>
                <a:latin typeface="+mn-lt"/>
              </a:rPr>
              <a:t>Recording of breast cancer recurrence over time </a:t>
            </a:r>
            <a:endParaRPr lang="en-GB" sz="2800" dirty="0">
              <a:solidFill>
                <a:srgbClr val="87576D"/>
              </a:solidFill>
              <a:latin typeface="+mn-lt"/>
            </a:endParaRPr>
          </a:p>
        </p:txBody>
      </p:sp>
      <p:grpSp>
        <p:nvGrpSpPr>
          <p:cNvPr id="12" name="Group 11"/>
          <p:cNvGrpSpPr/>
          <p:nvPr/>
        </p:nvGrpSpPr>
        <p:grpSpPr>
          <a:xfrm>
            <a:off x="7193527" y="6381328"/>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graphicFrame>
        <p:nvGraphicFramePr>
          <p:cNvPr id="15" name="Chart 14" title="title"/>
          <p:cNvGraphicFramePr>
            <a:graphicFrameLocks/>
          </p:cNvGraphicFramePr>
          <p:nvPr>
            <p:extLst>
              <p:ext uri="{D42A27DB-BD31-4B8C-83A1-F6EECF244321}">
                <p14:modId xmlns:p14="http://schemas.microsoft.com/office/powerpoint/2010/main" val="1749611966"/>
              </p:ext>
            </p:extLst>
          </p:nvPr>
        </p:nvGraphicFramePr>
        <p:xfrm>
          <a:off x="333482" y="2636911"/>
          <a:ext cx="4572000" cy="2552700"/>
        </p:xfrm>
        <a:graphic>
          <a:graphicData uri="http://schemas.openxmlformats.org/drawingml/2006/chart">
            <c:chart xmlns:c="http://schemas.openxmlformats.org/drawingml/2006/chart" xmlns:r="http://schemas.openxmlformats.org/officeDocument/2006/relationships" r:id="rId8"/>
          </a:graphicData>
        </a:graphic>
      </p:graphicFrame>
      <p:sp>
        <p:nvSpPr>
          <p:cNvPr id="2" name="Rectangle 1"/>
          <p:cNvSpPr/>
          <p:nvPr/>
        </p:nvSpPr>
        <p:spPr>
          <a:xfrm>
            <a:off x="5364088" y="3313096"/>
            <a:ext cx="3060000" cy="1440000"/>
          </a:xfrm>
          <a:prstGeom prst="rect">
            <a:avLst/>
          </a:prstGeom>
          <a:ln w="19050">
            <a:solidFill>
              <a:srgbClr val="87576D"/>
            </a:solidFill>
          </a:ln>
        </p:spPr>
        <p:txBody>
          <a:bodyPr wrap="square">
            <a:spAutoFit/>
          </a:bodyPr>
          <a:lstStyle/>
          <a:p>
            <a:pPr algn="ctr">
              <a:spcAft>
                <a:spcPts val="600"/>
              </a:spcAft>
            </a:pPr>
            <a:r>
              <a:rPr lang="en-GB" sz="1600" dirty="0">
                <a:latin typeface="Calibri" panose="020F0502020204030204" pitchFamily="34" charset="0"/>
              </a:rPr>
              <a:t>Review how to improve the recording of recurrence in local medical records and ensure this information is uploaded to NCRAS and </a:t>
            </a:r>
            <a:r>
              <a:rPr lang="en-GB" sz="1600" dirty="0" err="1">
                <a:latin typeface="Calibri" panose="020F0502020204030204" pitchFamily="34" charset="0"/>
              </a:rPr>
              <a:t>Canisc</a:t>
            </a:r>
            <a:r>
              <a:rPr lang="en-GB" sz="1600" dirty="0">
                <a:latin typeface="Calibri" panose="020F0502020204030204" pitchFamily="34" charset="0"/>
              </a:rPr>
              <a:t>.</a:t>
            </a:r>
          </a:p>
        </p:txBody>
      </p:sp>
      <p:grpSp>
        <p:nvGrpSpPr>
          <p:cNvPr id="16" name="Group 15"/>
          <p:cNvGrpSpPr/>
          <p:nvPr/>
        </p:nvGrpSpPr>
        <p:grpSpPr>
          <a:xfrm>
            <a:off x="6545101" y="2591938"/>
            <a:ext cx="697973" cy="697973"/>
            <a:chOff x="302227" y="4844060"/>
            <a:chExt cx="697973" cy="697973"/>
          </a:xfrm>
        </p:grpSpPr>
        <p:pic>
          <p:nvPicPr>
            <p:cNvPr id="17"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9">
              <a:extLst>
                <a:ext uri="{96DAC541-7B7A-43D3-8B79-37D633B846F1}">
                  <asvg:svgBlip xmlns:asvg="http://schemas.microsoft.com/office/drawing/2016/SVG/main" xmlns="" r:embed="rId14"/>
                </a:ext>
              </a:extLst>
            </a:blip>
            <a:stretch>
              <a:fillRect/>
            </a:stretch>
          </p:blipFill>
          <p:spPr>
            <a:xfrm>
              <a:off x="302227" y="4844060"/>
              <a:ext cx="697973" cy="697973"/>
            </a:xfrm>
            <a:prstGeom prst="rect">
              <a:avLst/>
            </a:prstGeom>
          </p:spPr>
        </p:pic>
        <p:sp>
          <p:nvSpPr>
            <p:cNvPr id="18" name="Rectangle 17"/>
            <p:cNvSpPr/>
            <p:nvPr/>
          </p:nvSpPr>
          <p:spPr>
            <a:xfrm>
              <a:off x="381123" y="4981705"/>
              <a:ext cx="540180" cy="523220"/>
            </a:xfrm>
            <a:prstGeom prst="rect">
              <a:avLst/>
            </a:prstGeom>
          </p:spPr>
          <p:txBody>
            <a:bodyPr wrap="square">
              <a:spAutoFit/>
            </a:bodyPr>
            <a:lstStyle/>
            <a:p>
              <a:pPr algn="ctr"/>
              <a:r>
                <a:rPr lang="en-US" sz="1400" dirty="0" smtClean="0">
                  <a:ln w="0"/>
                  <a:solidFill>
                    <a:srgbClr val="87576D"/>
                  </a:solidFill>
                  <a:effectLst>
                    <a:outerShdw blurRad="38100" dist="19050" dir="2700000" algn="tl" rotWithShape="0">
                      <a:schemeClr val="dk1">
                        <a:alpha val="40000"/>
                      </a:schemeClr>
                    </a:outerShdw>
                  </a:effectLst>
                </a:rPr>
                <a:t>Rec</a:t>
              </a:r>
            </a:p>
            <a:p>
              <a:pPr algn="ctr"/>
              <a:r>
                <a:rPr lang="en-US" sz="1400" dirty="0">
                  <a:ln w="0"/>
                  <a:solidFill>
                    <a:srgbClr val="87576D"/>
                  </a:solidFill>
                  <a:effectLst>
                    <a:outerShdw blurRad="38100" dist="19050" dir="2700000" algn="tl" rotWithShape="0">
                      <a:schemeClr val="dk1">
                        <a:alpha val="40000"/>
                      </a:schemeClr>
                    </a:outerShdw>
                  </a:effectLst>
                </a:rPr>
                <a:t>5</a:t>
              </a:r>
            </a:p>
          </p:txBody>
        </p:sp>
      </p:grpSp>
    </p:spTree>
    <p:extLst>
      <p:ext uri="{BB962C8B-B14F-4D97-AF65-F5344CB8AC3E}">
        <p14:creationId xmlns:p14="http://schemas.microsoft.com/office/powerpoint/2010/main" val="420477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013121" cy="1008890"/>
            <a:chOff x="0" y="0"/>
            <a:chExt cx="9013121" cy="100889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9" name="Title 1"/>
          <p:cNvSpPr>
            <a:spLocks noGrp="1"/>
          </p:cNvSpPr>
          <p:nvPr>
            <p:ph type="title"/>
          </p:nvPr>
        </p:nvSpPr>
        <p:spPr>
          <a:xfrm>
            <a:off x="306000" y="1162800"/>
            <a:ext cx="8838000" cy="504056"/>
          </a:xfrm>
        </p:spPr>
        <p:txBody>
          <a:bodyPr/>
          <a:lstStyle/>
          <a:p>
            <a:r>
              <a:rPr lang="en-GB" sz="2800" dirty="0" smtClean="0">
                <a:solidFill>
                  <a:srgbClr val="87576D"/>
                </a:solidFill>
                <a:latin typeface="+mn-lt"/>
              </a:rPr>
              <a:t>Discussion – how can we improve our data completeness?</a:t>
            </a:r>
            <a:endParaRPr lang="en-GB" sz="2800" dirty="0">
              <a:solidFill>
                <a:srgbClr val="87576D"/>
              </a:solidFill>
              <a:latin typeface="+mn-lt"/>
            </a:endParaRPr>
          </a:p>
        </p:txBody>
      </p:sp>
      <p:pic>
        <p:nvPicPr>
          <p:cNvPr id="10" name="Graphic 2" descr="Information">
            <a:extLst>
              <a:ext uri="{FF2B5EF4-FFF2-40B4-BE49-F238E27FC236}">
                <a16:creationId xmlns:a16="http://schemas.microsoft.com/office/drawing/2014/main" id="{E830D91F-7A99-4B68-BDCB-BCA2CB0D0865}"/>
              </a:ext>
            </a:extLst>
          </p:cNvPr>
          <p:cNvPicPr>
            <a:picLocks noChangeAspect="1"/>
          </p:cNvPicPr>
          <p:nvPr/>
        </p:nvPicPr>
        <p:blipFill>
          <a:blip r:embed="rId7">
            <a:extLst>
              <a:ext uri="{96DAC541-7B7A-43D3-8B79-37D633B846F1}">
                <asvg:svgBlip xmlns:asvg="http://schemas.microsoft.com/office/drawing/2016/SVG/main" xmlns="" r:embed="rId9"/>
              </a:ext>
            </a:extLst>
          </a:blip>
          <a:stretch>
            <a:fillRect/>
          </a:stretch>
        </p:blipFill>
        <p:spPr>
          <a:xfrm>
            <a:off x="4302000" y="1972605"/>
            <a:ext cx="540000" cy="540000"/>
          </a:xfrm>
          <a:prstGeom prst="rect">
            <a:avLst/>
          </a:prstGeom>
        </p:spPr>
      </p:pic>
      <p:sp>
        <p:nvSpPr>
          <p:cNvPr id="11" name="TextBox 10"/>
          <p:cNvSpPr txBox="1"/>
          <p:nvPr/>
        </p:nvSpPr>
        <p:spPr>
          <a:xfrm>
            <a:off x="306000" y="2533901"/>
            <a:ext cx="8658488" cy="3416320"/>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dirty="0">
                <a:solidFill>
                  <a:srgbClr val="323232"/>
                </a:solidFill>
                <a:latin typeface="Calibri" panose="020F0502020204030204" pitchFamily="34" charset="0"/>
                <a:cs typeface="Arial"/>
              </a:rPr>
              <a:t>What is our current method of uploading data items to cancer registration databases?</a:t>
            </a:r>
          </a:p>
          <a:p>
            <a:pPr marL="342900" indent="-342900">
              <a:spcAft>
                <a:spcPts val="1200"/>
              </a:spcAft>
              <a:buFont typeface="Wingdings" panose="05000000000000000000" pitchFamily="2" charset="2"/>
              <a:buChar char="Ø"/>
            </a:pPr>
            <a:r>
              <a:rPr lang="en-GB" sz="2400" dirty="0" smtClean="0">
                <a:solidFill>
                  <a:srgbClr val="323232"/>
                </a:solidFill>
                <a:latin typeface="Calibri" panose="020F0502020204030204" pitchFamily="34" charset="0"/>
                <a:cs typeface="Arial"/>
              </a:rPr>
              <a:t>What </a:t>
            </a:r>
            <a:r>
              <a:rPr lang="en-GB" sz="2400" dirty="0">
                <a:solidFill>
                  <a:srgbClr val="323232"/>
                </a:solidFill>
                <a:latin typeface="Calibri" panose="020F0502020204030204" pitchFamily="34" charset="0"/>
                <a:cs typeface="Arial"/>
              </a:rPr>
              <a:t>steps can be taken to ensure the key data items are completed for patients?</a:t>
            </a:r>
          </a:p>
          <a:p>
            <a:pPr marL="342900" indent="-342900">
              <a:spcAft>
                <a:spcPts val="1200"/>
              </a:spcAft>
              <a:buFont typeface="Wingdings" panose="05000000000000000000" pitchFamily="2" charset="2"/>
              <a:buChar char="Ø"/>
            </a:pPr>
            <a:r>
              <a:rPr lang="en-GB" sz="2400" dirty="0" smtClean="0">
                <a:solidFill>
                  <a:srgbClr val="323232"/>
                </a:solidFill>
                <a:latin typeface="Calibri" panose="020F0502020204030204" pitchFamily="34" charset="0"/>
                <a:cs typeface="Arial"/>
              </a:rPr>
              <a:t>Do </a:t>
            </a:r>
            <a:r>
              <a:rPr lang="en-GB" sz="2400" dirty="0">
                <a:solidFill>
                  <a:srgbClr val="323232"/>
                </a:solidFill>
                <a:latin typeface="Calibri" panose="020F0502020204030204" pitchFamily="34" charset="0"/>
                <a:cs typeface="Arial"/>
              </a:rPr>
              <a:t>we have an allocated staff member responsible for checking </a:t>
            </a:r>
            <a:r>
              <a:rPr lang="en-GB" sz="2400" dirty="0" smtClean="0">
                <a:solidFill>
                  <a:srgbClr val="323232"/>
                </a:solidFill>
                <a:latin typeface="Calibri" panose="020F0502020204030204" pitchFamily="34" charset="0"/>
                <a:cs typeface="Arial"/>
              </a:rPr>
              <a:t>data </a:t>
            </a:r>
            <a:r>
              <a:rPr lang="en-GB" sz="2400" dirty="0">
                <a:solidFill>
                  <a:srgbClr val="323232"/>
                </a:solidFill>
                <a:latin typeface="Calibri" panose="020F0502020204030204" pitchFamily="34" charset="0"/>
                <a:cs typeface="Arial"/>
              </a:rPr>
              <a:t>uploads?</a:t>
            </a:r>
          </a:p>
          <a:p>
            <a:pPr>
              <a:spcAft>
                <a:spcPts val="1200"/>
              </a:spcAft>
              <a:buClr>
                <a:schemeClr val="accent5"/>
              </a:buClr>
            </a:pPr>
            <a:endParaRPr lang="en-GB" sz="1600" dirty="0" smtClean="0"/>
          </a:p>
          <a:p>
            <a:pPr>
              <a:spcAft>
                <a:spcPts val="1200"/>
              </a:spcAft>
              <a:buClr>
                <a:schemeClr val="accent5"/>
              </a:buClr>
            </a:pPr>
            <a:endParaRPr lang="en-GB" sz="1600" dirty="0"/>
          </a:p>
        </p:txBody>
      </p:sp>
      <p:grpSp>
        <p:nvGrpSpPr>
          <p:cNvPr id="12" name="Group 11"/>
          <p:cNvGrpSpPr/>
          <p:nvPr/>
        </p:nvGrpSpPr>
        <p:grpSpPr>
          <a:xfrm>
            <a:off x="7193527" y="6381328"/>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Tree>
    <p:extLst>
      <p:ext uri="{BB962C8B-B14F-4D97-AF65-F5344CB8AC3E}">
        <p14:creationId xmlns:p14="http://schemas.microsoft.com/office/powerpoint/2010/main" val="324320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2" name="Group 11"/>
          <p:cNvGrpSpPr/>
          <p:nvPr/>
        </p:nvGrpSpPr>
        <p:grpSpPr>
          <a:xfrm>
            <a:off x="7193527" y="6374007"/>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sp>
        <p:nvSpPr>
          <p:cNvPr id="18" name="Title 1"/>
          <p:cNvSpPr txBox="1">
            <a:spLocks/>
          </p:cNvSpPr>
          <p:nvPr/>
        </p:nvSpPr>
        <p:spPr>
          <a:xfrm>
            <a:off x="302226" y="1160967"/>
            <a:ext cx="8518245" cy="735117"/>
          </a:xfrm>
          <a:prstGeom prst="rect">
            <a:avLst/>
          </a:prstGeom>
        </p:spPr>
        <p:txBody>
          <a:bodyPr/>
          <a:lstStyle>
            <a:lvl1pPr algn="l" defTabSz="342900" rtl="0" eaLnBrk="1" latinLnBrk="0" hangingPunct="1">
              <a:spcBef>
                <a:spcPct val="0"/>
              </a:spcBef>
              <a:buNone/>
              <a:defRPr sz="2100" kern="1200">
                <a:solidFill>
                  <a:srgbClr val="323232"/>
                </a:solidFill>
                <a:latin typeface="Georgia"/>
                <a:ea typeface="+mj-ea"/>
                <a:cs typeface="Georgia"/>
              </a:defRPr>
            </a:lvl1pPr>
          </a:lstStyle>
          <a:p>
            <a:r>
              <a:rPr lang="en-US" sz="2800" dirty="0">
                <a:solidFill>
                  <a:srgbClr val="87576D"/>
                </a:solidFill>
                <a:latin typeface="+mj-lt"/>
                <a:cs typeface="Arial" panose="020B0604020202020204" pitchFamily="34" charset="0"/>
              </a:rPr>
              <a:t>Recommendations – </a:t>
            </a:r>
            <a:r>
              <a:rPr lang="en-US" sz="2800" dirty="0" smtClean="0">
                <a:solidFill>
                  <a:srgbClr val="87576D"/>
                </a:solidFill>
                <a:latin typeface="+mj-lt"/>
                <a:cs typeface="Arial" panose="020B0604020202020204" pitchFamily="34" charset="0"/>
              </a:rPr>
              <a:t>diagnosis </a:t>
            </a:r>
            <a:r>
              <a:rPr lang="en-US" sz="2800" dirty="0">
                <a:solidFill>
                  <a:srgbClr val="87576D"/>
                </a:solidFill>
                <a:latin typeface="+mj-lt"/>
                <a:cs typeface="Arial" panose="020B0604020202020204" pitchFamily="34" charset="0"/>
              </a:rPr>
              <a:t>&amp; supportive care</a:t>
            </a:r>
            <a:endParaRPr lang="en-US" sz="2400" dirty="0">
              <a:solidFill>
                <a:srgbClr val="87576D"/>
              </a:solidFill>
              <a:latin typeface="+mj-lt"/>
              <a:cs typeface="Arial" panose="020B0604020202020204" pitchFamily="34" charset="0"/>
            </a:endParaRPr>
          </a:p>
        </p:txBody>
      </p:sp>
      <p:sp>
        <p:nvSpPr>
          <p:cNvPr id="15" name="Content Placeholder 2"/>
          <p:cNvSpPr>
            <a:spLocks noGrp="1"/>
          </p:cNvSpPr>
          <p:nvPr>
            <p:ph idx="1"/>
          </p:nvPr>
        </p:nvSpPr>
        <p:spPr>
          <a:xfrm>
            <a:off x="827584" y="1919384"/>
            <a:ext cx="7992887" cy="4328353"/>
          </a:xfrm>
        </p:spPr>
        <p:txBody>
          <a:bodyPr>
            <a:normAutofit/>
          </a:bodyPr>
          <a:lstStyle/>
          <a:p>
            <a:pPr marL="0" indent="0">
              <a:spcAft>
                <a:spcPts val="600"/>
              </a:spcAft>
              <a:buNone/>
            </a:pPr>
            <a:r>
              <a:rPr lang="en-GB" sz="1800" b="0" dirty="0">
                <a:latin typeface="Calibri" panose="020F0502020204030204" pitchFamily="34" charset="0"/>
              </a:rPr>
              <a:t>Ensure women receive all components of the triple diagnostic assessment (TDA) at their initial clinic visit for suspected breast </a:t>
            </a:r>
            <a:r>
              <a:rPr lang="en-GB" sz="1800" b="0" dirty="0" smtClean="0">
                <a:latin typeface="Calibri" panose="020F0502020204030204" pitchFamily="34" charset="0"/>
              </a:rPr>
              <a:t>cancer.</a:t>
            </a:r>
          </a:p>
          <a:p>
            <a:pPr lvl="1">
              <a:spcAft>
                <a:spcPts val="600"/>
              </a:spcAft>
            </a:pPr>
            <a:r>
              <a:rPr lang="en-GB" sz="1800" i="1" dirty="0" smtClean="0">
                <a:latin typeface="Calibri" panose="020F0502020204030204" pitchFamily="34" charset="0"/>
              </a:rPr>
              <a:t>Submit data on TDA to NCRAS as part of COSD v9</a:t>
            </a:r>
            <a:r>
              <a:rPr lang="en-GB" sz="1800" b="1" i="1" dirty="0" smtClean="0">
                <a:solidFill>
                  <a:srgbClr val="FF0000"/>
                </a:solidFill>
                <a:latin typeface="Calibri" panose="020F0502020204030204" pitchFamily="34" charset="0"/>
              </a:rPr>
              <a:t>*</a:t>
            </a:r>
          </a:p>
          <a:p>
            <a:pPr marL="0" indent="0">
              <a:spcAft>
                <a:spcPts val="600"/>
              </a:spcAft>
              <a:buNone/>
            </a:pPr>
            <a:endParaRPr lang="en-GB" sz="1800" b="0" dirty="0" smtClean="0">
              <a:latin typeface="Calibri" panose="020F0502020204030204" pitchFamily="34" charset="0"/>
            </a:endParaRPr>
          </a:p>
          <a:p>
            <a:pPr marL="0" indent="0">
              <a:spcAft>
                <a:spcPts val="600"/>
              </a:spcAft>
              <a:buNone/>
            </a:pPr>
            <a:r>
              <a:rPr lang="en-GB" sz="1800" b="0" dirty="0" smtClean="0">
                <a:latin typeface="Calibri" panose="020F0502020204030204" pitchFamily="34" charset="0"/>
              </a:rPr>
              <a:t>Ensure that women are assigned a named breast clinical nurse specialist (CNS) to provide information &amp; support; submit data on this assignment to NCRAS or Canisc.</a:t>
            </a:r>
          </a:p>
          <a:p>
            <a:pPr marL="0" indent="0">
              <a:spcAft>
                <a:spcPts val="600"/>
              </a:spcAft>
              <a:buNone/>
            </a:pPr>
            <a:endParaRPr lang="en-GB" sz="1800" b="0" dirty="0" smtClean="0">
              <a:latin typeface="Calibri" panose="020F0502020204030204" pitchFamily="34" charset="0"/>
            </a:endParaRPr>
          </a:p>
          <a:p>
            <a:pPr marL="0" indent="0">
              <a:spcAft>
                <a:spcPts val="600"/>
              </a:spcAft>
              <a:buNone/>
            </a:pPr>
            <a:r>
              <a:rPr lang="en-GB" sz="1800" b="0" dirty="0" smtClean="0">
                <a:latin typeface="Calibri" panose="020F0502020204030204" pitchFamily="34" charset="0"/>
              </a:rPr>
              <a:t>Ensure </a:t>
            </a:r>
            <a:r>
              <a:rPr lang="en-GB" sz="1800" b="0" dirty="0">
                <a:latin typeface="Calibri" panose="020F0502020204030204" pitchFamily="34" charset="0"/>
              </a:rPr>
              <a:t>patients have sufficient information about their care &amp; treatment(s) and are engaged in a shared-decision making process by asking patients for feedback at regular </a:t>
            </a:r>
            <a:r>
              <a:rPr lang="en-GB" sz="1800" b="0" dirty="0" smtClean="0">
                <a:latin typeface="Calibri" panose="020F0502020204030204" pitchFamily="34" charset="0"/>
              </a:rPr>
              <a:t>intervals.</a:t>
            </a:r>
          </a:p>
          <a:p>
            <a:pPr marL="0" indent="0">
              <a:spcAft>
                <a:spcPts val="600"/>
              </a:spcAft>
              <a:buNone/>
            </a:pPr>
            <a:endParaRPr lang="en-US" sz="1200" u="sng" dirty="0">
              <a:latin typeface="+mj-lt"/>
            </a:endParaRPr>
          </a:p>
        </p:txBody>
      </p:sp>
      <p:grpSp>
        <p:nvGrpSpPr>
          <p:cNvPr id="2" name="Group 1"/>
          <p:cNvGrpSpPr/>
          <p:nvPr/>
        </p:nvGrpSpPr>
        <p:grpSpPr>
          <a:xfrm>
            <a:off x="8148588" y="1028852"/>
            <a:ext cx="877040" cy="877040"/>
            <a:chOff x="8148588" y="1028852"/>
            <a:chExt cx="877040" cy="877040"/>
          </a:xfrm>
        </p:grpSpPr>
        <p:pic>
          <p:nvPicPr>
            <p:cNvPr id="22"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5"/>
                </a:ext>
              </a:extLst>
            </a:blip>
            <a:stretch>
              <a:fillRect/>
            </a:stretch>
          </p:blipFill>
          <p:spPr>
            <a:xfrm>
              <a:off x="8148588" y="1028852"/>
              <a:ext cx="877040" cy="877040"/>
            </a:xfrm>
            <a:prstGeom prst="rect">
              <a:avLst/>
            </a:prstGeom>
          </p:spPr>
        </p:pic>
        <p:sp>
          <p:nvSpPr>
            <p:cNvPr id="23" name="Rectangle 22"/>
            <p:cNvSpPr/>
            <p:nvPr/>
          </p:nvSpPr>
          <p:spPr>
            <a:xfrm>
              <a:off x="8262354" y="1214668"/>
              <a:ext cx="649507" cy="584775"/>
            </a:xfrm>
            <a:prstGeom prst="rect">
              <a:avLst/>
            </a:prstGeom>
          </p:spPr>
          <p:txBody>
            <a:bodyPr wrap="square">
              <a:spAutoFit/>
            </a:bodyPr>
            <a:lstStyle/>
            <a:p>
              <a:pPr algn="ctr"/>
              <a:r>
                <a:rPr lang="en-US" sz="1600" dirty="0">
                  <a:ln w="0"/>
                  <a:solidFill>
                    <a:srgbClr val="87576D"/>
                  </a:solidFill>
                  <a:effectLst>
                    <a:outerShdw blurRad="38100" dist="19050" dir="2700000" algn="tl" rotWithShape="0">
                      <a:schemeClr val="dk1">
                        <a:alpha val="40000"/>
                      </a:schemeClr>
                    </a:outerShdw>
                  </a:effectLst>
                </a:rPr>
                <a:t>Recs </a:t>
              </a:r>
              <a:r>
                <a:rPr lang="en-US" sz="1600" dirty="0" smtClean="0">
                  <a:ln w="0"/>
                  <a:solidFill>
                    <a:srgbClr val="87576D"/>
                  </a:solidFill>
                  <a:effectLst>
                    <a:outerShdw blurRad="38100" dist="19050" dir="2700000" algn="tl" rotWithShape="0">
                      <a:schemeClr val="dk1">
                        <a:alpha val="40000"/>
                      </a:schemeClr>
                    </a:outerShdw>
                  </a:effectLst>
                </a:rPr>
                <a:t>7-10</a:t>
              </a:r>
              <a:endParaRPr lang="en-US" sz="3600" dirty="0">
                <a:ln w="0"/>
                <a:solidFill>
                  <a:srgbClr val="87576D"/>
                </a:solidFill>
                <a:effectLst>
                  <a:outerShdw blurRad="38100" dist="19050" dir="2700000" algn="tl" rotWithShape="0">
                    <a:schemeClr val="dk1">
                      <a:alpha val="40000"/>
                    </a:schemeClr>
                  </a:outerShdw>
                </a:effectLst>
              </a:endParaRPr>
            </a:p>
          </p:txBody>
        </p:sp>
      </p:grpSp>
      <p:sp>
        <p:nvSpPr>
          <p:cNvPr id="3" name="TextBox 2"/>
          <p:cNvSpPr txBox="1"/>
          <p:nvPr/>
        </p:nvSpPr>
        <p:spPr>
          <a:xfrm>
            <a:off x="182607" y="6381328"/>
            <a:ext cx="7010920" cy="430887"/>
          </a:xfrm>
          <a:prstGeom prst="rect">
            <a:avLst/>
          </a:prstGeom>
          <a:noFill/>
        </p:spPr>
        <p:txBody>
          <a:bodyPr wrap="square" rtlCol="0">
            <a:spAutoFit/>
          </a:bodyPr>
          <a:lstStyle/>
          <a:p>
            <a:r>
              <a:rPr lang="en-GB" sz="1100" b="1" dirty="0" smtClean="0">
                <a:solidFill>
                  <a:srgbClr val="FF0000"/>
                </a:solidFill>
              </a:rPr>
              <a:t>*COSD data collection only applicable to English NHS organisations. Records of clinical examination, biopsy and imaging (TDA) by Welsh local health boards should continue to be submitted via Canisc data returns.</a:t>
            </a:r>
            <a:endParaRPr lang="en-GB" sz="1100" b="1" dirty="0">
              <a:solidFill>
                <a:srgbClr val="FF0000"/>
              </a:solidFill>
            </a:endParaRPr>
          </a:p>
        </p:txBody>
      </p:sp>
      <p:grpSp>
        <p:nvGrpSpPr>
          <p:cNvPr id="4" name="Group 3"/>
          <p:cNvGrpSpPr/>
          <p:nvPr/>
        </p:nvGrpSpPr>
        <p:grpSpPr>
          <a:xfrm>
            <a:off x="85291" y="1891409"/>
            <a:ext cx="877040" cy="877040"/>
            <a:chOff x="86311" y="1905892"/>
            <a:chExt cx="877040" cy="877040"/>
          </a:xfrm>
        </p:grpSpPr>
        <p:pic>
          <p:nvPicPr>
            <p:cNvPr id="19"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5"/>
                </a:ext>
              </a:extLst>
            </a:blip>
            <a:stretch>
              <a:fillRect/>
            </a:stretch>
          </p:blipFill>
          <p:spPr>
            <a:xfrm>
              <a:off x="86311" y="1905892"/>
              <a:ext cx="877040" cy="877040"/>
            </a:xfrm>
            <a:prstGeom prst="rect">
              <a:avLst/>
            </a:prstGeom>
          </p:spPr>
        </p:pic>
        <p:sp>
          <p:nvSpPr>
            <p:cNvPr id="24" name="Rectangle 23"/>
            <p:cNvSpPr/>
            <p:nvPr/>
          </p:nvSpPr>
          <p:spPr>
            <a:xfrm>
              <a:off x="200077" y="2082539"/>
              <a:ext cx="649507" cy="584775"/>
            </a:xfrm>
            <a:prstGeom prst="rect">
              <a:avLst/>
            </a:prstGeom>
          </p:spPr>
          <p:txBody>
            <a:bodyPr wrap="square">
              <a:spAutoFit/>
            </a:bodyPr>
            <a:lstStyle/>
            <a:p>
              <a:pPr algn="ctr"/>
              <a:r>
                <a:rPr lang="en-US" sz="1600" dirty="0">
                  <a:ln w="0"/>
                  <a:solidFill>
                    <a:srgbClr val="87576D"/>
                  </a:solidFill>
                  <a:effectLst>
                    <a:outerShdw blurRad="38100" dist="19050" dir="2700000" algn="tl" rotWithShape="0">
                      <a:schemeClr val="dk1">
                        <a:alpha val="40000"/>
                      </a:schemeClr>
                    </a:outerShdw>
                  </a:effectLst>
                </a:rPr>
                <a:t>Recs </a:t>
              </a:r>
              <a:r>
                <a:rPr lang="en-US" sz="1600" dirty="0" smtClean="0">
                  <a:ln w="0"/>
                  <a:solidFill>
                    <a:srgbClr val="87576D"/>
                  </a:solidFill>
                  <a:effectLst>
                    <a:outerShdw blurRad="38100" dist="19050" dir="2700000" algn="tl" rotWithShape="0">
                      <a:schemeClr val="dk1">
                        <a:alpha val="40000"/>
                      </a:schemeClr>
                    </a:outerShdw>
                  </a:effectLst>
                </a:rPr>
                <a:t>7-8</a:t>
              </a:r>
              <a:endParaRPr lang="en-US" sz="3600" dirty="0">
                <a:ln w="0"/>
                <a:solidFill>
                  <a:srgbClr val="87576D"/>
                </a:solidFill>
                <a:effectLst>
                  <a:outerShdw blurRad="38100" dist="19050" dir="2700000" algn="tl" rotWithShape="0">
                    <a:schemeClr val="dk1">
                      <a:alpha val="40000"/>
                    </a:schemeClr>
                  </a:outerShdw>
                </a:effectLst>
              </a:endParaRPr>
            </a:p>
          </p:txBody>
        </p:sp>
      </p:grpSp>
      <p:grpSp>
        <p:nvGrpSpPr>
          <p:cNvPr id="5" name="Group 4"/>
          <p:cNvGrpSpPr/>
          <p:nvPr/>
        </p:nvGrpSpPr>
        <p:grpSpPr>
          <a:xfrm>
            <a:off x="85262" y="3318292"/>
            <a:ext cx="877040" cy="877040"/>
            <a:chOff x="90754" y="3627463"/>
            <a:chExt cx="877040" cy="877040"/>
          </a:xfrm>
        </p:grpSpPr>
        <p:pic>
          <p:nvPicPr>
            <p:cNvPr id="20"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5"/>
                </a:ext>
              </a:extLst>
            </a:blip>
            <a:stretch>
              <a:fillRect/>
            </a:stretch>
          </p:blipFill>
          <p:spPr>
            <a:xfrm>
              <a:off x="90754" y="3627463"/>
              <a:ext cx="877040" cy="877040"/>
            </a:xfrm>
            <a:prstGeom prst="rect">
              <a:avLst/>
            </a:prstGeom>
          </p:spPr>
        </p:pic>
        <p:sp>
          <p:nvSpPr>
            <p:cNvPr id="25" name="Rectangle 24"/>
            <p:cNvSpPr/>
            <p:nvPr/>
          </p:nvSpPr>
          <p:spPr>
            <a:xfrm>
              <a:off x="200077" y="3795898"/>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9</a:t>
              </a:r>
              <a:endParaRPr lang="en-US" sz="3600" dirty="0">
                <a:ln w="0"/>
                <a:solidFill>
                  <a:srgbClr val="87576D"/>
                </a:solidFill>
                <a:effectLst>
                  <a:outerShdw blurRad="38100" dist="19050" dir="2700000" algn="tl" rotWithShape="0">
                    <a:schemeClr val="dk1">
                      <a:alpha val="40000"/>
                    </a:schemeClr>
                  </a:outerShdw>
                </a:effectLst>
              </a:endParaRPr>
            </a:p>
          </p:txBody>
        </p:sp>
      </p:grpSp>
      <p:grpSp>
        <p:nvGrpSpPr>
          <p:cNvPr id="8" name="Group 7"/>
          <p:cNvGrpSpPr/>
          <p:nvPr/>
        </p:nvGrpSpPr>
        <p:grpSpPr>
          <a:xfrm>
            <a:off x="102526" y="4472284"/>
            <a:ext cx="877040" cy="877040"/>
            <a:chOff x="86311" y="4910514"/>
            <a:chExt cx="877040" cy="877040"/>
          </a:xfrm>
        </p:grpSpPr>
        <p:pic>
          <p:nvPicPr>
            <p:cNvPr id="21"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5"/>
                </a:ext>
              </a:extLst>
            </a:blip>
            <a:stretch>
              <a:fillRect/>
            </a:stretch>
          </p:blipFill>
          <p:spPr>
            <a:xfrm>
              <a:off x="86311" y="4910514"/>
              <a:ext cx="877040" cy="877040"/>
            </a:xfrm>
            <a:prstGeom prst="rect">
              <a:avLst/>
            </a:prstGeom>
          </p:spPr>
        </p:pic>
        <p:sp>
          <p:nvSpPr>
            <p:cNvPr id="26" name="Rectangle 25"/>
            <p:cNvSpPr/>
            <p:nvPr/>
          </p:nvSpPr>
          <p:spPr>
            <a:xfrm>
              <a:off x="197139" y="50837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10</a:t>
              </a:r>
              <a:endParaRPr lang="en-US" sz="3600" dirty="0">
                <a:ln w="0"/>
                <a:solidFill>
                  <a:srgbClr val="87576D"/>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461468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2" name="Group 11"/>
          <p:cNvGrpSpPr/>
          <p:nvPr/>
        </p:nvGrpSpPr>
        <p:grpSpPr>
          <a:xfrm>
            <a:off x="7193527" y="6374007"/>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sp>
        <p:nvSpPr>
          <p:cNvPr id="18" name="Title 1"/>
          <p:cNvSpPr txBox="1">
            <a:spLocks/>
          </p:cNvSpPr>
          <p:nvPr/>
        </p:nvSpPr>
        <p:spPr>
          <a:xfrm>
            <a:off x="302400" y="1162800"/>
            <a:ext cx="8662262" cy="735117"/>
          </a:xfrm>
          <a:prstGeom prst="rect">
            <a:avLst/>
          </a:prstGeom>
        </p:spPr>
        <p:txBody>
          <a:bodyPr/>
          <a:lstStyle>
            <a:lvl1pPr algn="l" defTabSz="342900" rtl="0" eaLnBrk="1" latinLnBrk="0" hangingPunct="1">
              <a:spcBef>
                <a:spcPct val="0"/>
              </a:spcBef>
              <a:buNone/>
              <a:defRPr sz="2100" kern="1200">
                <a:solidFill>
                  <a:srgbClr val="323232"/>
                </a:solidFill>
                <a:latin typeface="Georgia"/>
                <a:ea typeface="+mj-ea"/>
                <a:cs typeface="Georgia"/>
              </a:defRPr>
            </a:lvl1pPr>
          </a:lstStyle>
          <a:p>
            <a:r>
              <a:rPr lang="en-US" sz="2800" dirty="0">
                <a:solidFill>
                  <a:srgbClr val="87576D"/>
                </a:solidFill>
                <a:latin typeface="+mj-lt"/>
                <a:cs typeface="Arial" panose="020B0604020202020204" pitchFamily="34" charset="0"/>
              </a:rPr>
              <a:t>How can we improve the diagnosis pathway for our patients?</a:t>
            </a:r>
          </a:p>
        </p:txBody>
      </p:sp>
      <p:sp>
        <p:nvSpPr>
          <p:cNvPr id="15" name="Content Placeholder 2"/>
          <p:cNvSpPr>
            <a:spLocks noGrp="1"/>
          </p:cNvSpPr>
          <p:nvPr>
            <p:ph idx="1"/>
          </p:nvPr>
        </p:nvSpPr>
        <p:spPr>
          <a:xfrm>
            <a:off x="333171" y="2199542"/>
            <a:ext cx="4475147" cy="4328353"/>
          </a:xfrm>
        </p:spPr>
        <p:txBody>
          <a:bodyPr vert="horz" lIns="91440" tIns="45720" rIns="91440" bIns="45720" rtlCol="0" anchor="t">
            <a:normAutofit lnSpcReduction="10000"/>
          </a:bodyPr>
          <a:lstStyle/>
          <a:p>
            <a:pPr marL="0" indent="0">
              <a:spcAft>
                <a:spcPts val="600"/>
              </a:spcAft>
              <a:buNone/>
            </a:pPr>
            <a:r>
              <a:rPr lang="en-GB" sz="2400" b="0" dirty="0" smtClean="0">
                <a:latin typeface="Calibri" panose="020F0502020204030204" pitchFamily="34" charset="0"/>
              </a:rPr>
              <a:t>Receipt of TDA in a single visit for women at </a:t>
            </a:r>
            <a:r>
              <a:rPr lang="en-GB" sz="2400" dirty="0" smtClean="0">
                <a:latin typeface="Calibri" panose="020F0502020204030204" pitchFamily="34" charset="0"/>
              </a:rPr>
              <a:t>[</a:t>
            </a:r>
            <a:r>
              <a:rPr lang="en-GB" sz="2400" i="1" dirty="0" smtClean="0">
                <a:latin typeface="Calibri" panose="020F0502020204030204" pitchFamily="34" charset="0"/>
              </a:rPr>
              <a:t>insert your organisation name</a:t>
            </a:r>
            <a:r>
              <a:rPr lang="en-GB" sz="2400" dirty="0" smtClean="0">
                <a:latin typeface="Calibri" panose="020F0502020204030204" pitchFamily="34" charset="0"/>
              </a:rPr>
              <a:t>]</a:t>
            </a:r>
            <a:r>
              <a:rPr lang="en-GB" sz="2400" b="0" dirty="0" smtClean="0">
                <a:latin typeface="Calibri" panose="020F0502020204030204" pitchFamily="34" charset="0"/>
              </a:rPr>
              <a:t>, by age group. </a:t>
            </a:r>
          </a:p>
          <a:p>
            <a:pPr marL="0" indent="0">
              <a:spcAft>
                <a:spcPts val="600"/>
              </a:spcAft>
              <a:buNone/>
            </a:pPr>
            <a:r>
              <a:rPr lang="en-GB" sz="2400" b="0" dirty="0" smtClean="0">
                <a:latin typeface="Calibri" panose="020F0502020204030204" pitchFamily="34" charset="0"/>
              </a:rPr>
              <a:t>For </a:t>
            </a:r>
            <a:r>
              <a:rPr lang="en-GB" sz="2400" b="0" dirty="0">
                <a:latin typeface="Calibri" panose="020F0502020204030204" pitchFamily="34" charset="0"/>
              </a:rPr>
              <a:t>discussion:</a:t>
            </a:r>
          </a:p>
          <a:p>
            <a:pPr lvl="1">
              <a:spcAft>
                <a:spcPts val="600"/>
              </a:spcAft>
            </a:pPr>
            <a:r>
              <a:rPr lang="en-GB" sz="2100" b="0" dirty="0">
                <a:latin typeface="Calibri" panose="020F0502020204030204" pitchFamily="34" charset="0"/>
              </a:rPr>
              <a:t>How can we improve </a:t>
            </a:r>
            <a:r>
              <a:rPr lang="en-GB" sz="2100" b="0" dirty="0" smtClean="0">
                <a:latin typeface="Calibri" panose="020F0502020204030204" pitchFamily="34" charset="0"/>
              </a:rPr>
              <a:t>the number of women receiving TDA in a single visit?</a:t>
            </a:r>
          </a:p>
          <a:p>
            <a:pPr lvl="1">
              <a:spcAft>
                <a:spcPts val="600"/>
              </a:spcAft>
            </a:pPr>
            <a:r>
              <a:rPr lang="en-GB" sz="2100" dirty="0" smtClean="0">
                <a:latin typeface="Calibri" panose="020F0502020204030204" pitchFamily="34" charset="0"/>
              </a:rPr>
              <a:t>Does our data accurately reflect what is happening in clinical practice?</a:t>
            </a:r>
            <a:endParaRPr lang="en-GB" sz="2100" b="0" dirty="0">
              <a:latin typeface="Calibri" panose="020F0502020204030204" pitchFamily="34" charset="0"/>
            </a:endParaRPr>
          </a:p>
          <a:p>
            <a:pPr marL="556895" lvl="1" indent="-213995"/>
            <a:endParaRPr lang="en-GB" sz="2200" b="0" dirty="0">
              <a:latin typeface="Calibri" panose="020F0502020204030204" pitchFamily="34" charset="0"/>
            </a:endParaRPr>
          </a:p>
          <a:p>
            <a:endParaRPr lang="en-US" sz="2600" b="0" dirty="0">
              <a:latin typeface="+mj-lt"/>
            </a:endParaRPr>
          </a:p>
          <a:p>
            <a:endParaRPr lang="en-GB" sz="2400" b="0" dirty="0">
              <a:latin typeface="Calibri" panose="020F0502020204030204" pitchFamily="34" charset="0"/>
            </a:endParaRPr>
          </a:p>
          <a:p>
            <a:pPr marL="0" indent="0">
              <a:buNone/>
            </a:pPr>
            <a:endParaRPr lang="en-US" b="0" dirty="0">
              <a:latin typeface="+mj-lt"/>
            </a:endParaRPr>
          </a:p>
          <a:p>
            <a:pPr marL="457200" lvl="1" indent="0">
              <a:buNone/>
            </a:pPr>
            <a:endParaRPr lang="en-US" b="0" dirty="0">
              <a:latin typeface="+mj-lt"/>
            </a:endParaRPr>
          </a:p>
          <a:p>
            <a:pPr marL="0" indent="0">
              <a:buNone/>
            </a:pPr>
            <a:endParaRPr lang="en-US" b="0" dirty="0">
              <a:latin typeface="+mj-lt"/>
            </a:endParaRPr>
          </a:p>
          <a:p>
            <a:pPr marL="342900" lvl="1" indent="0">
              <a:buNone/>
            </a:pPr>
            <a:endParaRPr lang="en-US" u="sng" dirty="0">
              <a:latin typeface="+mj-lt"/>
            </a:endParaRPr>
          </a:p>
        </p:txBody>
      </p:sp>
      <p:graphicFrame>
        <p:nvGraphicFramePr>
          <p:cNvPr id="16" name="Chart 15"/>
          <p:cNvGraphicFramePr>
            <a:graphicFrameLocks/>
          </p:cNvGraphicFramePr>
          <p:nvPr>
            <p:extLst>
              <p:ext uri="{D42A27DB-BD31-4B8C-83A1-F6EECF244321}">
                <p14:modId xmlns:p14="http://schemas.microsoft.com/office/powerpoint/2010/main" val="3991436963"/>
              </p:ext>
            </p:extLst>
          </p:nvPr>
        </p:nvGraphicFramePr>
        <p:xfrm>
          <a:off x="4932040" y="2348880"/>
          <a:ext cx="3895200" cy="3279600"/>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nvSpPr>
        <p:spPr>
          <a:xfrm>
            <a:off x="5353940" y="2087270"/>
            <a:ext cx="1306291" cy="253916"/>
          </a:xfrm>
          <a:prstGeom prst="rect">
            <a:avLst/>
          </a:prstGeom>
          <a:noFill/>
        </p:spPr>
        <p:txBody>
          <a:bodyPr wrap="square" rtlCol="0">
            <a:spAutoFit/>
          </a:bodyPr>
          <a:lstStyle/>
          <a:p>
            <a:r>
              <a:rPr lang="en-GB" sz="1050" b="1" dirty="0" smtClean="0"/>
              <a:t>TDA (strict criteria)</a:t>
            </a:r>
            <a:endParaRPr lang="en-GB" sz="1050" b="1" dirty="0"/>
          </a:p>
        </p:txBody>
      </p:sp>
      <p:sp>
        <p:nvSpPr>
          <p:cNvPr id="17" name="TextBox 16"/>
          <p:cNvSpPr txBox="1"/>
          <p:nvPr/>
        </p:nvSpPr>
        <p:spPr>
          <a:xfrm>
            <a:off x="7369676" y="2076622"/>
            <a:ext cx="1457564" cy="253916"/>
          </a:xfrm>
          <a:prstGeom prst="rect">
            <a:avLst/>
          </a:prstGeom>
          <a:noFill/>
        </p:spPr>
        <p:txBody>
          <a:bodyPr wrap="square" rtlCol="0">
            <a:spAutoFit/>
          </a:bodyPr>
          <a:lstStyle/>
          <a:p>
            <a:r>
              <a:rPr lang="en-GB" sz="1050" b="1" dirty="0" smtClean="0"/>
              <a:t>TDA (relaxed criteria)</a:t>
            </a:r>
            <a:endParaRPr lang="en-GB" sz="1050" b="1" dirty="0"/>
          </a:p>
        </p:txBody>
      </p:sp>
    </p:spTree>
    <p:extLst>
      <p:ext uri="{BB962C8B-B14F-4D97-AF65-F5344CB8AC3E}">
        <p14:creationId xmlns:p14="http://schemas.microsoft.com/office/powerpoint/2010/main" val="1887914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2" name="Group 11"/>
          <p:cNvGrpSpPr/>
          <p:nvPr/>
        </p:nvGrpSpPr>
        <p:grpSpPr>
          <a:xfrm>
            <a:off x="7193527" y="6374007"/>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sp>
        <p:nvSpPr>
          <p:cNvPr id="18" name="Title 1"/>
          <p:cNvSpPr txBox="1">
            <a:spLocks/>
          </p:cNvSpPr>
          <p:nvPr/>
        </p:nvSpPr>
        <p:spPr>
          <a:xfrm>
            <a:off x="302227" y="1162800"/>
            <a:ext cx="8710894" cy="892217"/>
          </a:xfrm>
          <a:prstGeom prst="rect">
            <a:avLst/>
          </a:prstGeom>
        </p:spPr>
        <p:txBody>
          <a:bodyPr/>
          <a:lstStyle>
            <a:lvl1pPr algn="l" defTabSz="342900" rtl="0" eaLnBrk="1" latinLnBrk="0" hangingPunct="1">
              <a:spcBef>
                <a:spcPct val="0"/>
              </a:spcBef>
              <a:buNone/>
              <a:defRPr sz="2100" kern="1200">
                <a:solidFill>
                  <a:srgbClr val="323232"/>
                </a:solidFill>
                <a:latin typeface="Georgia"/>
                <a:ea typeface="+mj-ea"/>
                <a:cs typeface="Georgia"/>
              </a:defRPr>
            </a:lvl1pPr>
          </a:lstStyle>
          <a:p>
            <a:r>
              <a:rPr lang="en-US" sz="2800" dirty="0">
                <a:solidFill>
                  <a:srgbClr val="87576D"/>
                </a:solidFill>
                <a:latin typeface="+mj-lt"/>
                <a:cs typeface="Arial" panose="020B0604020202020204" pitchFamily="34" charset="0"/>
              </a:rPr>
              <a:t>How can we improve the supportive care our patients receive?</a:t>
            </a:r>
          </a:p>
        </p:txBody>
      </p:sp>
      <p:sp>
        <p:nvSpPr>
          <p:cNvPr id="15" name="Content Placeholder 2"/>
          <p:cNvSpPr>
            <a:spLocks noGrp="1"/>
          </p:cNvSpPr>
          <p:nvPr>
            <p:ph idx="1"/>
          </p:nvPr>
        </p:nvSpPr>
        <p:spPr>
          <a:xfrm>
            <a:off x="312157" y="2208927"/>
            <a:ext cx="4619843" cy="4328353"/>
          </a:xfrm>
        </p:spPr>
        <p:txBody>
          <a:bodyPr>
            <a:normAutofit/>
          </a:bodyPr>
          <a:lstStyle/>
          <a:p>
            <a:pPr marL="0" indent="0">
              <a:spcAft>
                <a:spcPts val="600"/>
              </a:spcAft>
              <a:buNone/>
            </a:pPr>
            <a:r>
              <a:rPr lang="en-GB" sz="2400" b="0" dirty="0">
                <a:latin typeface="Calibri" panose="020F0502020204030204" pitchFamily="34" charset="0"/>
              </a:rPr>
              <a:t>For discussion:</a:t>
            </a:r>
          </a:p>
          <a:p>
            <a:pPr>
              <a:spcAft>
                <a:spcPts val="600"/>
              </a:spcAft>
            </a:pPr>
            <a:r>
              <a:rPr lang="en-GB" sz="2400" b="0" dirty="0">
                <a:latin typeface="Calibri" panose="020F0502020204030204" pitchFamily="34" charset="0"/>
              </a:rPr>
              <a:t>What is our unit procedure for assigning a breast CNS; are we making sure the patient has contact and it is noted where the patient refuses?</a:t>
            </a:r>
          </a:p>
          <a:p>
            <a:pPr>
              <a:spcAft>
                <a:spcPts val="600"/>
              </a:spcAft>
            </a:pPr>
            <a:r>
              <a:rPr lang="en-GB" sz="2400" b="0" dirty="0">
                <a:latin typeface="Calibri" panose="020F0502020204030204" pitchFamily="34" charset="0"/>
              </a:rPr>
              <a:t>How do we get feedback from our </a:t>
            </a:r>
            <a:r>
              <a:rPr lang="en-GB" sz="2400" b="0" dirty="0" smtClean="0">
                <a:latin typeface="Calibri" panose="020F0502020204030204" pitchFamily="34" charset="0"/>
              </a:rPr>
              <a:t>patients </a:t>
            </a:r>
            <a:r>
              <a:rPr lang="en-GB" sz="2400" b="0" dirty="0">
                <a:latin typeface="Calibri" panose="020F0502020204030204" pitchFamily="34" charset="0"/>
              </a:rPr>
              <a:t>to make sure they </a:t>
            </a:r>
            <a:br>
              <a:rPr lang="en-GB" sz="2400" b="0" dirty="0">
                <a:latin typeface="Calibri" panose="020F0502020204030204" pitchFamily="34" charset="0"/>
              </a:rPr>
            </a:br>
            <a:r>
              <a:rPr lang="en-GB" sz="2400" b="0" dirty="0">
                <a:latin typeface="Calibri" panose="020F0502020204030204" pitchFamily="34" charset="0"/>
              </a:rPr>
              <a:t>understand their treatment </a:t>
            </a:r>
            <a:br>
              <a:rPr lang="en-GB" sz="2400" b="0" dirty="0">
                <a:latin typeface="Calibri" panose="020F0502020204030204" pitchFamily="34" charset="0"/>
              </a:rPr>
            </a:br>
            <a:r>
              <a:rPr lang="en-GB" sz="2400" b="0" dirty="0">
                <a:latin typeface="Calibri" panose="020F0502020204030204" pitchFamily="34" charset="0"/>
              </a:rPr>
              <a:t>choices?</a:t>
            </a:r>
          </a:p>
          <a:p>
            <a:pPr lvl="1"/>
            <a:endParaRPr lang="en-GB" sz="2200" b="0" dirty="0">
              <a:latin typeface="Calibri" panose="020F0502020204030204" pitchFamily="34" charset="0"/>
            </a:endParaRPr>
          </a:p>
          <a:p>
            <a:endParaRPr lang="en-US" sz="2600" b="0" dirty="0">
              <a:latin typeface="+mj-lt"/>
            </a:endParaRPr>
          </a:p>
          <a:p>
            <a:endParaRPr lang="en-GB" sz="2400" b="0" dirty="0">
              <a:latin typeface="Calibri" panose="020F0502020204030204" pitchFamily="34" charset="0"/>
            </a:endParaRPr>
          </a:p>
          <a:p>
            <a:pPr marL="0" indent="0">
              <a:buNone/>
            </a:pPr>
            <a:endParaRPr lang="en-US" b="0" dirty="0">
              <a:latin typeface="+mj-lt"/>
            </a:endParaRPr>
          </a:p>
          <a:p>
            <a:pPr marL="457200" lvl="1" indent="0">
              <a:buNone/>
            </a:pPr>
            <a:endParaRPr lang="en-US" b="0" dirty="0">
              <a:latin typeface="+mj-lt"/>
            </a:endParaRPr>
          </a:p>
          <a:p>
            <a:pPr marL="0" indent="0">
              <a:buNone/>
            </a:pPr>
            <a:endParaRPr lang="en-US" b="0" dirty="0">
              <a:latin typeface="+mj-lt"/>
            </a:endParaRPr>
          </a:p>
          <a:p>
            <a:pPr marL="342900" lvl="1" indent="0">
              <a:buNone/>
            </a:pPr>
            <a:endParaRPr lang="en-US" u="sng" dirty="0">
              <a:latin typeface="+mj-lt"/>
            </a:endParaRPr>
          </a:p>
        </p:txBody>
      </p:sp>
      <p:graphicFrame>
        <p:nvGraphicFramePr>
          <p:cNvPr id="16" name="Chart 15"/>
          <p:cNvGraphicFramePr>
            <a:graphicFrameLocks/>
          </p:cNvGraphicFramePr>
          <p:nvPr>
            <p:extLst>
              <p:ext uri="{D42A27DB-BD31-4B8C-83A1-F6EECF244321}">
                <p14:modId xmlns:p14="http://schemas.microsoft.com/office/powerpoint/2010/main" val="626925518"/>
              </p:ext>
            </p:extLst>
          </p:nvPr>
        </p:nvGraphicFramePr>
        <p:xfrm>
          <a:off x="4932000" y="2350800"/>
          <a:ext cx="3895725" cy="3278841"/>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5938684" y="2106850"/>
            <a:ext cx="1882356" cy="253916"/>
          </a:xfrm>
          <a:prstGeom prst="rect">
            <a:avLst/>
          </a:prstGeom>
          <a:noFill/>
        </p:spPr>
        <p:txBody>
          <a:bodyPr wrap="square" rtlCol="0">
            <a:spAutoFit/>
          </a:bodyPr>
          <a:lstStyle/>
          <a:p>
            <a:r>
              <a:rPr lang="en-GB" sz="1050" b="1" dirty="0" smtClean="0"/>
              <a:t>CNS contact reported as “Yes”</a:t>
            </a:r>
            <a:endParaRPr lang="en-GB" sz="1050" b="1" dirty="0"/>
          </a:p>
        </p:txBody>
      </p:sp>
    </p:spTree>
    <p:extLst>
      <p:ext uri="{BB962C8B-B14F-4D97-AF65-F5344CB8AC3E}">
        <p14:creationId xmlns:p14="http://schemas.microsoft.com/office/powerpoint/2010/main" val="1767313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5"/>
          <p:cNvGrpSpPr>
            <a:grpSpLocks noChangeAspect="1"/>
          </p:cNvGrpSpPr>
          <p:nvPr/>
        </p:nvGrpSpPr>
        <p:grpSpPr bwMode="auto">
          <a:xfrm>
            <a:off x="0" y="0"/>
            <a:ext cx="3565147" cy="1009403"/>
            <a:chOff x="115329" y="2240691"/>
            <a:chExt cx="9135351" cy="2397211"/>
          </a:xfrm>
        </p:grpSpPr>
        <p:grpSp>
          <p:nvGrpSpPr>
            <p:cNvPr id="18" name="Group 26"/>
            <p:cNvGrpSpPr>
              <a:grpSpLocks/>
            </p:cNvGrpSpPr>
            <p:nvPr/>
          </p:nvGrpSpPr>
          <p:grpSpPr bwMode="auto">
            <a:xfrm>
              <a:off x="115329" y="2240691"/>
              <a:ext cx="7108431" cy="2397211"/>
              <a:chOff x="115329" y="2240691"/>
              <a:chExt cx="7108431" cy="2397211"/>
            </a:xfrm>
          </p:grpSpPr>
          <p:sp>
            <p:nvSpPr>
              <p:cNvPr id="20" name="Rectangle 19"/>
              <p:cNvSpPr/>
              <p:nvPr/>
            </p:nvSpPr>
            <p:spPr>
              <a:xfrm>
                <a:off x="115329" y="2240691"/>
                <a:ext cx="7110028" cy="2397211"/>
              </a:xfrm>
              <a:prstGeom prst="rect">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pic>
            <p:nvPicPr>
              <p:cNvPr id="21"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192" y="2724922"/>
                <a:ext cx="5715000" cy="1428750"/>
              </a:xfrm>
              <a:prstGeom prst="rect">
                <a:avLst/>
              </a:prstGeom>
              <a:solidFill>
                <a:srgbClr val="A26D84"/>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 name="Right Triangle 18"/>
            <p:cNvSpPr/>
            <p:nvPr/>
          </p:nvSpPr>
          <p:spPr>
            <a:xfrm rot="5400000">
              <a:off x="7039414" y="2426634"/>
              <a:ext cx="2397211" cy="2025322"/>
            </a:xfrm>
            <a:prstGeom prst="rtTriangle">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grpSp>
      <p:sp>
        <p:nvSpPr>
          <p:cNvPr id="24" name="TextBox 23"/>
          <p:cNvSpPr txBox="1"/>
          <p:nvPr/>
        </p:nvSpPr>
        <p:spPr>
          <a:xfrm>
            <a:off x="306000" y="1162800"/>
            <a:ext cx="8143475" cy="954107"/>
          </a:xfrm>
          <a:prstGeom prst="rect">
            <a:avLst/>
          </a:prstGeom>
          <a:noFill/>
        </p:spPr>
        <p:txBody>
          <a:bodyPr wrap="square" rtlCol="0">
            <a:spAutoFit/>
          </a:bodyPr>
          <a:lstStyle/>
          <a:p>
            <a:r>
              <a:rPr lang="en-GB" sz="2800" dirty="0" smtClean="0">
                <a:solidFill>
                  <a:srgbClr val="87576D"/>
                </a:solidFill>
              </a:rPr>
              <a:t>What is the rate of surgery for ductal carcinoma in situ (DCIS) between 2014 – 2018?</a:t>
            </a:r>
            <a:endParaRPr lang="en-GB" sz="2800" dirty="0">
              <a:solidFill>
                <a:srgbClr val="87576D"/>
              </a:solidFill>
            </a:endParaRPr>
          </a:p>
        </p:txBody>
      </p:sp>
      <p:grpSp>
        <p:nvGrpSpPr>
          <p:cNvPr id="15" name="Group 14"/>
          <p:cNvGrpSpPr/>
          <p:nvPr/>
        </p:nvGrpSpPr>
        <p:grpSpPr>
          <a:xfrm>
            <a:off x="7193527" y="6381328"/>
            <a:ext cx="1770961" cy="307778"/>
            <a:chOff x="347855" y="6488669"/>
            <a:chExt cx="2602393" cy="341000"/>
          </a:xfrm>
        </p:grpSpPr>
        <p:pic>
          <p:nvPicPr>
            <p:cNvPr id="16" name="Picture 15" descr="&lt;strong&gt;Twitter&lt;/strong&gt; Considering Increasing Character Count to 10,0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grpSp>
        <p:nvGrpSpPr>
          <p:cNvPr id="28" name="Group 27"/>
          <p:cNvGrpSpPr/>
          <p:nvPr/>
        </p:nvGrpSpPr>
        <p:grpSpPr>
          <a:xfrm>
            <a:off x="0" y="0"/>
            <a:ext cx="9013121" cy="1008890"/>
            <a:chOff x="0" y="0"/>
            <a:chExt cx="9013121" cy="1008890"/>
          </a:xfrm>
        </p:grpSpPr>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2" name="Rectangle 1"/>
          <p:cNvSpPr/>
          <p:nvPr/>
        </p:nvSpPr>
        <p:spPr>
          <a:xfrm>
            <a:off x="5220072" y="3278800"/>
            <a:ext cx="3059832" cy="1800000"/>
          </a:xfrm>
          <a:prstGeom prst="rect">
            <a:avLst/>
          </a:prstGeom>
          <a:ln w="19050">
            <a:solidFill>
              <a:srgbClr val="87576D"/>
            </a:solidFill>
          </a:ln>
        </p:spPr>
        <p:txBody>
          <a:bodyPr wrap="square">
            <a:spAutoFit/>
          </a:bodyPr>
          <a:lstStyle/>
          <a:p>
            <a:pPr algn="ctr">
              <a:spcAft>
                <a:spcPts val="600"/>
              </a:spcAft>
            </a:pPr>
            <a:r>
              <a:rPr lang="en-GB" sz="1600" dirty="0">
                <a:latin typeface="Calibri" panose="020F0502020204030204" pitchFamily="34" charset="0"/>
              </a:rPr>
              <a:t>Consider adopting a more prescriptive policy concerning the management of DCIS that covers the use of </a:t>
            </a:r>
            <a:r>
              <a:rPr lang="en-GB" sz="1600" b="1" u="sng" dirty="0">
                <a:solidFill>
                  <a:srgbClr val="A06D84"/>
                </a:solidFill>
                <a:latin typeface="Calibri" panose="020F0502020204030204" pitchFamily="34" charset="0"/>
              </a:rPr>
              <a:t>surgery</a:t>
            </a:r>
            <a:r>
              <a:rPr lang="en-GB" sz="1600" dirty="0">
                <a:latin typeface="Calibri" panose="020F0502020204030204" pitchFamily="34" charset="0"/>
              </a:rPr>
              <a:t> &amp; adjuvant therapies in older women, in the context of any comorbidities &amp; frailty.</a:t>
            </a:r>
            <a:endParaRPr lang="en-GB" sz="1400" dirty="0">
              <a:latin typeface="Calibri" panose="020F0502020204030204" pitchFamily="34" charset="0"/>
            </a:endParaRPr>
          </a:p>
        </p:txBody>
      </p:sp>
      <p:grpSp>
        <p:nvGrpSpPr>
          <p:cNvPr id="4" name="Group 3"/>
          <p:cNvGrpSpPr/>
          <p:nvPr/>
        </p:nvGrpSpPr>
        <p:grpSpPr>
          <a:xfrm>
            <a:off x="6329410" y="2366764"/>
            <a:ext cx="877040" cy="877040"/>
            <a:chOff x="6329410" y="2366764"/>
            <a:chExt cx="877040" cy="877040"/>
          </a:xfrm>
        </p:grpSpPr>
        <p:pic>
          <p:nvPicPr>
            <p:cNvPr id="35"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9">
              <a:extLst>
                <a:ext uri="{96DAC541-7B7A-43D3-8B79-37D633B846F1}">
                  <asvg:svgBlip xmlns:asvg="http://schemas.microsoft.com/office/drawing/2016/SVG/main" xmlns="" r:embed="rId13"/>
                </a:ext>
              </a:extLst>
            </a:blip>
            <a:stretch>
              <a:fillRect/>
            </a:stretch>
          </p:blipFill>
          <p:spPr>
            <a:xfrm>
              <a:off x="6329410" y="2366764"/>
              <a:ext cx="877040" cy="877040"/>
            </a:xfrm>
            <a:prstGeom prst="rect">
              <a:avLst/>
            </a:prstGeom>
          </p:spPr>
        </p:pic>
        <p:sp>
          <p:nvSpPr>
            <p:cNvPr id="36" name="Rectangle 35"/>
            <p:cNvSpPr/>
            <p:nvPr/>
          </p:nvSpPr>
          <p:spPr>
            <a:xfrm>
              <a:off x="6445140" y="25559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11</a:t>
              </a:r>
              <a:endParaRPr lang="en-US" sz="3600" dirty="0">
                <a:ln w="0"/>
                <a:solidFill>
                  <a:srgbClr val="87576D"/>
                </a:solidFill>
                <a:effectLst>
                  <a:outerShdw blurRad="38100" dist="19050" dir="2700000" algn="tl" rotWithShape="0">
                    <a:schemeClr val="dk1">
                      <a:alpha val="40000"/>
                    </a:schemeClr>
                  </a:outerShdw>
                </a:effectLst>
              </a:endParaRPr>
            </a:p>
          </p:txBody>
        </p:sp>
      </p:grpSp>
      <p:graphicFrame>
        <p:nvGraphicFramePr>
          <p:cNvPr id="22" name="Chart 21"/>
          <p:cNvGraphicFramePr>
            <a:graphicFrameLocks/>
          </p:cNvGraphicFramePr>
          <p:nvPr>
            <p:extLst>
              <p:ext uri="{D42A27DB-BD31-4B8C-83A1-F6EECF244321}">
                <p14:modId xmlns:p14="http://schemas.microsoft.com/office/powerpoint/2010/main" val="1120775074"/>
              </p:ext>
            </p:extLst>
          </p:nvPr>
        </p:nvGraphicFramePr>
        <p:xfrm>
          <a:off x="683568" y="2528173"/>
          <a:ext cx="3895726" cy="3301253"/>
        </p:xfrm>
        <a:graphic>
          <a:graphicData uri="http://schemas.openxmlformats.org/drawingml/2006/chart">
            <c:chart xmlns:c="http://schemas.openxmlformats.org/drawingml/2006/chart" xmlns:r="http://schemas.openxmlformats.org/officeDocument/2006/relationships" r:id="rId14"/>
          </a:graphicData>
        </a:graphic>
      </p:graphicFrame>
      <p:sp>
        <p:nvSpPr>
          <p:cNvPr id="23" name="TextBox 22"/>
          <p:cNvSpPr txBox="1"/>
          <p:nvPr/>
        </p:nvSpPr>
        <p:spPr>
          <a:xfrm>
            <a:off x="1586601" y="2270304"/>
            <a:ext cx="2089659" cy="253916"/>
          </a:xfrm>
          <a:prstGeom prst="rect">
            <a:avLst/>
          </a:prstGeom>
          <a:noFill/>
        </p:spPr>
        <p:txBody>
          <a:bodyPr wrap="square" rtlCol="0">
            <a:spAutoFit/>
          </a:bodyPr>
          <a:lstStyle/>
          <a:p>
            <a:r>
              <a:rPr lang="en-GB" sz="1050" b="1" dirty="0" smtClean="0"/>
              <a:t>Risk adjusted rates of surgery (%)</a:t>
            </a:r>
            <a:endParaRPr lang="en-GB" sz="1050" b="1" dirty="0"/>
          </a:p>
        </p:txBody>
      </p:sp>
    </p:spTree>
    <p:extLst>
      <p:ext uri="{BB962C8B-B14F-4D97-AF65-F5344CB8AC3E}">
        <p14:creationId xmlns:p14="http://schemas.microsoft.com/office/powerpoint/2010/main" val="3153317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0"/>
            <a:ext cx="9013121" cy="1008890"/>
            <a:chOff x="0" y="0"/>
            <a:chExt cx="9013121" cy="100889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24" name="TextBox 23"/>
          <p:cNvSpPr txBox="1"/>
          <p:nvPr/>
        </p:nvSpPr>
        <p:spPr>
          <a:xfrm>
            <a:off x="306000" y="1162800"/>
            <a:ext cx="8143475" cy="954107"/>
          </a:xfrm>
          <a:prstGeom prst="rect">
            <a:avLst/>
          </a:prstGeom>
          <a:noFill/>
        </p:spPr>
        <p:txBody>
          <a:bodyPr wrap="square" rtlCol="0">
            <a:spAutoFit/>
          </a:bodyPr>
          <a:lstStyle/>
          <a:p>
            <a:r>
              <a:rPr lang="en-GB" sz="2800" dirty="0" smtClean="0">
                <a:solidFill>
                  <a:srgbClr val="87576D"/>
                </a:solidFill>
              </a:rPr>
              <a:t>What is the rate of radiotherapy for DCIS between 2014 – 2018?</a:t>
            </a:r>
            <a:endParaRPr lang="en-GB" sz="2800" dirty="0">
              <a:solidFill>
                <a:srgbClr val="87576D"/>
              </a:solidFill>
            </a:endParaRPr>
          </a:p>
        </p:txBody>
      </p:sp>
      <p:grpSp>
        <p:nvGrpSpPr>
          <p:cNvPr id="15" name="Group 14"/>
          <p:cNvGrpSpPr/>
          <p:nvPr/>
        </p:nvGrpSpPr>
        <p:grpSpPr>
          <a:xfrm>
            <a:off x="7193527" y="6381328"/>
            <a:ext cx="1770961" cy="307778"/>
            <a:chOff x="347855" y="6488669"/>
            <a:chExt cx="2602393" cy="341000"/>
          </a:xfrm>
        </p:grpSpPr>
        <p:pic>
          <p:nvPicPr>
            <p:cNvPr id="16" name="Picture 15"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18" name="Rectangle 17"/>
          <p:cNvSpPr/>
          <p:nvPr/>
        </p:nvSpPr>
        <p:spPr>
          <a:xfrm>
            <a:off x="5220000" y="3278800"/>
            <a:ext cx="3059832" cy="1800000"/>
          </a:xfrm>
          <a:prstGeom prst="rect">
            <a:avLst/>
          </a:prstGeom>
          <a:ln w="19050">
            <a:solidFill>
              <a:srgbClr val="87576D"/>
            </a:solidFill>
          </a:ln>
        </p:spPr>
        <p:txBody>
          <a:bodyPr wrap="square">
            <a:spAutoFit/>
          </a:bodyPr>
          <a:lstStyle/>
          <a:p>
            <a:pPr algn="ctr">
              <a:spcAft>
                <a:spcPts val="600"/>
              </a:spcAft>
            </a:pPr>
            <a:r>
              <a:rPr lang="en-GB" sz="1600" dirty="0">
                <a:latin typeface="Calibri" panose="020F0502020204030204" pitchFamily="34" charset="0"/>
              </a:rPr>
              <a:t>Consider adopting a more prescriptive policy concerning the management of DCIS that covers the use of surgery &amp; </a:t>
            </a:r>
            <a:r>
              <a:rPr lang="en-GB" sz="1600" b="1" u="sng" dirty="0">
                <a:solidFill>
                  <a:srgbClr val="A06D84"/>
                </a:solidFill>
                <a:latin typeface="Calibri" panose="020F0502020204030204" pitchFamily="34" charset="0"/>
              </a:rPr>
              <a:t>adjuvant therapies </a:t>
            </a:r>
            <a:r>
              <a:rPr lang="en-GB" sz="1600" dirty="0">
                <a:latin typeface="Calibri" panose="020F0502020204030204" pitchFamily="34" charset="0"/>
              </a:rPr>
              <a:t>in older women, in the context of any comorbidities &amp; frailty.</a:t>
            </a:r>
            <a:endParaRPr lang="en-GB" sz="1400" dirty="0">
              <a:latin typeface="Calibri" panose="020F0502020204030204" pitchFamily="34" charset="0"/>
            </a:endParaRPr>
          </a:p>
        </p:txBody>
      </p:sp>
      <p:grpSp>
        <p:nvGrpSpPr>
          <p:cNvPr id="3" name="Group 2"/>
          <p:cNvGrpSpPr/>
          <p:nvPr/>
        </p:nvGrpSpPr>
        <p:grpSpPr>
          <a:xfrm>
            <a:off x="6329410" y="2366764"/>
            <a:ext cx="877040" cy="877040"/>
            <a:chOff x="6329410" y="2366764"/>
            <a:chExt cx="877040" cy="877040"/>
          </a:xfrm>
        </p:grpSpPr>
        <p:pic>
          <p:nvPicPr>
            <p:cNvPr id="19"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3"/>
                </a:ext>
              </a:extLst>
            </a:blip>
            <a:stretch>
              <a:fillRect/>
            </a:stretch>
          </p:blipFill>
          <p:spPr>
            <a:xfrm>
              <a:off x="6329410" y="2366764"/>
              <a:ext cx="877040" cy="877040"/>
            </a:xfrm>
            <a:prstGeom prst="rect">
              <a:avLst/>
            </a:prstGeom>
          </p:spPr>
        </p:pic>
        <p:sp>
          <p:nvSpPr>
            <p:cNvPr id="20" name="Rectangle 19"/>
            <p:cNvSpPr/>
            <p:nvPr/>
          </p:nvSpPr>
          <p:spPr>
            <a:xfrm>
              <a:off x="6445140" y="25559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11</a:t>
              </a:r>
              <a:endParaRPr lang="en-US" sz="3600" dirty="0">
                <a:ln w="0"/>
                <a:solidFill>
                  <a:srgbClr val="87576D"/>
                </a:solidFill>
                <a:effectLst>
                  <a:outerShdw blurRad="38100" dist="19050" dir="2700000" algn="tl" rotWithShape="0">
                    <a:schemeClr val="dk1">
                      <a:alpha val="40000"/>
                    </a:schemeClr>
                  </a:outerShdw>
                </a:effectLst>
              </a:endParaRPr>
            </a:p>
          </p:txBody>
        </p:sp>
      </p:grpSp>
      <p:graphicFrame>
        <p:nvGraphicFramePr>
          <p:cNvPr id="21" name="Chart 20"/>
          <p:cNvGraphicFramePr>
            <a:graphicFrameLocks/>
          </p:cNvGraphicFramePr>
          <p:nvPr>
            <p:extLst>
              <p:ext uri="{D42A27DB-BD31-4B8C-83A1-F6EECF244321}">
                <p14:modId xmlns:p14="http://schemas.microsoft.com/office/powerpoint/2010/main" val="2688802668"/>
              </p:ext>
            </p:extLst>
          </p:nvPr>
        </p:nvGraphicFramePr>
        <p:xfrm>
          <a:off x="683568" y="2527200"/>
          <a:ext cx="3895726" cy="3301200"/>
        </p:xfrm>
        <a:graphic>
          <a:graphicData uri="http://schemas.openxmlformats.org/drawingml/2006/chart">
            <c:chart xmlns:c="http://schemas.openxmlformats.org/drawingml/2006/chart" xmlns:r="http://schemas.openxmlformats.org/officeDocument/2006/relationships" r:id="rId14"/>
          </a:graphicData>
        </a:graphic>
      </p:graphicFrame>
      <p:sp>
        <p:nvSpPr>
          <p:cNvPr id="22" name="TextBox 21"/>
          <p:cNvSpPr txBox="1"/>
          <p:nvPr/>
        </p:nvSpPr>
        <p:spPr>
          <a:xfrm>
            <a:off x="1534775" y="2270817"/>
            <a:ext cx="2193311" cy="253916"/>
          </a:xfrm>
          <a:prstGeom prst="rect">
            <a:avLst/>
          </a:prstGeom>
          <a:noFill/>
        </p:spPr>
        <p:txBody>
          <a:bodyPr wrap="square" rtlCol="0">
            <a:spAutoFit/>
          </a:bodyPr>
          <a:lstStyle/>
          <a:p>
            <a:r>
              <a:rPr lang="en-GB" sz="1050" b="1" dirty="0" smtClean="0"/>
              <a:t>Observed rates of radiotherapy (%)</a:t>
            </a:r>
            <a:endParaRPr lang="en-GB" sz="1050" b="1" dirty="0"/>
          </a:p>
        </p:txBody>
      </p:sp>
    </p:spTree>
    <p:extLst>
      <p:ext uri="{BB962C8B-B14F-4D97-AF65-F5344CB8AC3E}">
        <p14:creationId xmlns:p14="http://schemas.microsoft.com/office/powerpoint/2010/main" val="3145019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0"/>
            <a:ext cx="9013121" cy="1008890"/>
            <a:chOff x="0" y="0"/>
            <a:chExt cx="9013121" cy="100889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6" name="Group 15"/>
          <p:cNvGrpSpPr/>
          <p:nvPr/>
        </p:nvGrpSpPr>
        <p:grpSpPr>
          <a:xfrm>
            <a:off x="7193527" y="6381328"/>
            <a:ext cx="1770961" cy="307778"/>
            <a:chOff x="347855" y="6488669"/>
            <a:chExt cx="2602393" cy="341000"/>
          </a:xfrm>
        </p:grpSpPr>
        <p:pic>
          <p:nvPicPr>
            <p:cNvPr id="17" name="Picture 16"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27" name="TextBox 26"/>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2" name="Rectangle 1"/>
          <p:cNvSpPr/>
          <p:nvPr/>
        </p:nvSpPr>
        <p:spPr>
          <a:xfrm>
            <a:off x="5220000" y="3278378"/>
            <a:ext cx="3060000" cy="1569660"/>
          </a:xfrm>
          <a:prstGeom prst="rect">
            <a:avLst/>
          </a:prstGeom>
          <a:ln w="19050">
            <a:solidFill>
              <a:srgbClr val="87576D"/>
            </a:solidFill>
          </a:ln>
        </p:spPr>
        <p:txBody>
          <a:bodyPr wrap="square">
            <a:spAutoFit/>
          </a:bodyPr>
          <a:lstStyle/>
          <a:p>
            <a:pPr algn="ctr"/>
            <a:r>
              <a:rPr lang="en-GB" sz="1600" dirty="0" smtClean="0">
                <a:solidFill>
                  <a:srgbClr val="000000"/>
                </a:solidFill>
                <a:latin typeface="Calibri" panose="020F0502020204030204" pitchFamily="34" charset="0"/>
              </a:rPr>
              <a:t>Investigate </a:t>
            </a:r>
            <a:r>
              <a:rPr lang="en-GB" sz="1600" dirty="0">
                <a:solidFill>
                  <a:srgbClr val="000000"/>
                </a:solidFill>
                <a:latin typeface="Calibri" panose="020F0502020204030204" pitchFamily="34" charset="0"/>
              </a:rPr>
              <a:t>and address any shortfalls in care within NHS organisations with a comparatively low rate of surgery for women aged 70+ years with ER positive breast cancer. </a:t>
            </a:r>
          </a:p>
        </p:txBody>
      </p:sp>
      <p:grpSp>
        <p:nvGrpSpPr>
          <p:cNvPr id="4" name="Group 3"/>
          <p:cNvGrpSpPr/>
          <p:nvPr/>
        </p:nvGrpSpPr>
        <p:grpSpPr>
          <a:xfrm>
            <a:off x="6329410" y="2366764"/>
            <a:ext cx="877040" cy="877040"/>
            <a:chOff x="6329410" y="2366764"/>
            <a:chExt cx="877040" cy="877040"/>
          </a:xfrm>
        </p:grpSpPr>
        <p:pic>
          <p:nvPicPr>
            <p:cNvPr id="23"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3"/>
                </a:ext>
              </a:extLst>
            </a:blip>
            <a:stretch>
              <a:fillRect/>
            </a:stretch>
          </p:blipFill>
          <p:spPr>
            <a:xfrm>
              <a:off x="6329410" y="2366764"/>
              <a:ext cx="877040" cy="877040"/>
            </a:xfrm>
            <a:prstGeom prst="rect">
              <a:avLst/>
            </a:prstGeom>
          </p:spPr>
        </p:pic>
        <p:sp>
          <p:nvSpPr>
            <p:cNvPr id="33" name="Rectangle 32"/>
            <p:cNvSpPr/>
            <p:nvPr/>
          </p:nvSpPr>
          <p:spPr>
            <a:xfrm>
              <a:off x="6445140" y="25559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12</a:t>
              </a:r>
              <a:endParaRPr lang="en-US" sz="3600" dirty="0">
                <a:ln w="0"/>
                <a:solidFill>
                  <a:srgbClr val="87576D"/>
                </a:solidFill>
                <a:effectLst>
                  <a:outerShdw blurRad="38100" dist="19050" dir="2700000" algn="tl" rotWithShape="0">
                    <a:schemeClr val="dk1">
                      <a:alpha val="40000"/>
                    </a:schemeClr>
                  </a:outerShdw>
                </a:effectLst>
              </a:endParaRPr>
            </a:p>
          </p:txBody>
        </p:sp>
      </p:grpSp>
      <p:sp>
        <p:nvSpPr>
          <p:cNvPr id="18" name="TextBox 17"/>
          <p:cNvSpPr txBox="1"/>
          <p:nvPr/>
        </p:nvSpPr>
        <p:spPr>
          <a:xfrm>
            <a:off x="306000" y="1162800"/>
            <a:ext cx="8143475" cy="954107"/>
          </a:xfrm>
          <a:prstGeom prst="rect">
            <a:avLst/>
          </a:prstGeom>
          <a:noFill/>
        </p:spPr>
        <p:txBody>
          <a:bodyPr wrap="square" rtlCol="0">
            <a:spAutoFit/>
          </a:bodyPr>
          <a:lstStyle/>
          <a:p>
            <a:r>
              <a:rPr lang="en-GB" sz="2800" dirty="0" smtClean="0">
                <a:solidFill>
                  <a:srgbClr val="87576D"/>
                </a:solidFill>
              </a:rPr>
              <a:t>What is the rate of surgery for early invasive breast cancer (EIBC) between 2014 – 2018?</a:t>
            </a:r>
            <a:endParaRPr lang="en-GB" sz="2800" dirty="0">
              <a:solidFill>
                <a:srgbClr val="87576D"/>
              </a:solidFill>
            </a:endParaRPr>
          </a:p>
        </p:txBody>
      </p:sp>
      <p:graphicFrame>
        <p:nvGraphicFramePr>
          <p:cNvPr id="19" name="Chart 18"/>
          <p:cNvGraphicFramePr>
            <a:graphicFrameLocks/>
          </p:cNvGraphicFramePr>
          <p:nvPr>
            <p:extLst>
              <p:ext uri="{D42A27DB-BD31-4B8C-83A1-F6EECF244321}">
                <p14:modId xmlns:p14="http://schemas.microsoft.com/office/powerpoint/2010/main" val="878572847"/>
              </p:ext>
            </p:extLst>
          </p:nvPr>
        </p:nvGraphicFramePr>
        <p:xfrm>
          <a:off x="684000" y="2527200"/>
          <a:ext cx="3895200" cy="3301200"/>
        </p:xfrm>
        <a:graphic>
          <a:graphicData uri="http://schemas.openxmlformats.org/drawingml/2006/chart">
            <c:chart xmlns:c="http://schemas.openxmlformats.org/drawingml/2006/chart" xmlns:r="http://schemas.openxmlformats.org/officeDocument/2006/relationships" r:id="rId14"/>
          </a:graphicData>
        </a:graphic>
      </p:graphicFrame>
      <p:sp>
        <p:nvSpPr>
          <p:cNvPr id="20" name="TextBox 19"/>
          <p:cNvSpPr txBox="1"/>
          <p:nvPr/>
        </p:nvSpPr>
        <p:spPr>
          <a:xfrm>
            <a:off x="1586601" y="2270304"/>
            <a:ext cx="2089659" cy="253916"/>
          </a:xfrm>
          <a:prstGeom prst="rect">
            <a:avLst/>
          </a:prstGeom>
          <a:noFill/>
        </p:spPr>
        <p:txBody>
          <a:bodyPr wrap="square" rtlCol="0">
            <a:spAutoFit/>
          </a:bodyPr>
          <a:lstStyle/>
          <a:p>
            <a:r>
              <a:rPr lang="en-GB" sz="1050" b="1" dirty="0" smtClean="0"/>
              <a:t>Risk adjusted rates of surgery (%)</a:t>
            </a:r>
            <a:endParaRPr lang="en-GB" sz="1050" b="1" dirty="0"/>
          </a:p>
        </p:txBody>
      </p:sp>
    </p:spTree>
    <p:extLst>
      <p:ext uri="{BB962C8B-B14F-4D97-AF65-F5344CB8AC3E}">
        <p14:creationId xmlns:p14="http://schemas.microsoft.com/office/powerpoint/2010/main" val="2658876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013121" cy="1008890"/>
            <a:chOff x="0" y="0"/>
            <a:chExt cx="9013121" cy="100889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29" name="Group 28"/>
          <p:cNvGrpSpPr/>
          <p:nvPr/>
        </p:nvGrpSpPr>
        <p:grpSpPr>
          <a:xfrm>
            <a:off x="7193527" y="6381328"/>
            <a:ext cx="1770961" cy="307778"/>
            <a:chOff x="347855" y="6488669"/>
            <a:chExt cx="2602393" cy="341000"/>
          </a:xfrm>
        </p:grpSpPr>
        <p:pic>
          <p:nvPicPr>
            <p:cNvPr id="30" name="Picture 29"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31" name="TextBox 30"/>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2" name="TextBox 1"/>
          <p:cNvSpPr txBox="1"/>
          <p:nvPr/>
        </p:nvSpPr>
        <p:spPr>
          <a:xfrm>
            <a:off x="61714" y="6585421"/>
            <a:ext cx="5014342" cy="215444"/>
          </a:xfrm>
          <a:prstGeom prst="rect">
            <a:avLst/>
          </a:prstGeom>
          <a:noFill/>
        </p:spPr>
        <p:txBody>
          <a:bodyPr wrap="square" rtlCol="0">
            <a:spAutoFit/>
          </a:bodyPr>
          <a:lstStyle/>
          <a:p>
            <a:r>
              <a:rPr lang="en-GB" sz="800" b="1" i="1" dirty="0" smtClean="0"/>
              <a:t>Note: </a:t>
            </a:r>
            <a:r>
              <a:rPr lang="en-GB" sz="800" dirty="0" smtClean="0"/>
              <a:t>Use of RT after </a:t>
            </a:r>
            <a:r>
              <a:rPr lang="en-GB" sz="800" dirty="0" err="1" smtClean="0"/>
              <a:t>Mx</a:t>
            </a:r>
            <a:r>
              <a:rPr lang="en-GB" sz="800" dirty="0" smtClean="0"/>
              <a:t> analysed for women with high risk cancer, classified as N+ or T3-T4 N0 breast cancer</a:t>
            </a:r>
            <a:endParaRPr lang="en-GB" sz="800" dirty="0"/>
          </a:p>
        </p:txBody>
      </p:sp>
      <p:sp>
        <p:nvSpPr>
          <p:cNvPr id="3" name="Rectangle 2"/>
          <p:cNvSpPr/>
          <p:nvPr/>
        </p:nvSpPr>
        <p:spPr>
          <a:xfrm>
            <a:off x="5220072" y="3279600"/>
            <a:ext cx="3060000" cy="1800000"/>
          </a:xfrm>
          <a:prstGeom prst="rect">
            <a:avLst/>
          </a:prstGeom>
          <a:ln w="19050">
            <a:solidFill>
              <a:srgbClr val="87576D"/>
            </a:solidFill>
          </a:ln>
        </p:spPr>
        <p:txBody>
          <a:bodyPr wrap="square">
            <a:spAutoFit/>
          </a:bodyPr>
          <a:lstStyle/>
          <a:p>
            <a:pPr algn="ctr">
              <a:spcAft>
                <a:spcPts val="600"/>
              </a:spcAft>
            </a:pPr>
            <a:r>
              <a:rPr lang="en-GB" sz="1600" dirty="0">
                <a:latin typeface="Calibri" panose="020F0502020204030204" pitchFamily="34" charset="0"/>
              </a:rPr>
              <a:t>Counsel women with high risk early invasive BC on the benefits &amp; risks of adjuvant radiotherapy, based on tumour characteristics &amp; objective assessment of patient fitness, rather than chronological age alone.</a:t>
            </a:r>
          </a:p>
        </p:txBody>
      </p:sp>
      <p:grpSp>
        <p:nvGrpSpPr>
          <p:cNvPr id="5" name="Group 4"/>
          <p:cNvGrpSpPr/>
          <p:nvPr/>
        </p:nvGrpSpPr>
        <p:grpSpPr>
          <a:xfrm>
            <a:off x="6329410" y="2366764"/>
            <a:ext cx="877040" cy="877040"/>
            <a:chOff x="6329410" y="2366764"/>
            <a:chExt cx="877040" cy="877040"/>
          </a:xfrm>
        </p:grpSpPr>
        <p:pic>
          <p:nvPicPr>
            <p:cNvPr id="34"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3"/>
                </a:ext>
              </a:extLst>
            </a:blip>
            <a:stretch>
              <a:fillRect/>
            </a:stretch>
          </p:blipFill>
          <p:spPr>
            <a:xfrm>
              <a:off x="6329410" y="2366764"/>
              <a:ext cx="877040" cy="877040"/>
            </a:xfrm>
            <a:prstGeom prst="rect">
              <a:avLst/>
            </a:prstGeom>
          </p:spPr>
        </p:pic>
        <p:sp>
          <p:nvSpPr>
            <p:cNvPr id="35" name="Rectangle 34"/>
            <p:cNvSpPr/>
            <p:nvPr/>
          </p:nvSpPr>
          <p:spPr>
            <a:xfrm>
              <a:off x="6445140" y="25559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13</a:t>
              </a:r>
              <a:endParaRPr lang="en-US" sz="3600" dirty="0">
                <a:ln w="0"/>
                <a:solidFill>
                  <a:srgbClr val="87576D"/>
                </a:solidFill>
                <a:effectLst>
                  <a:outerShdw blurRad="38100" dist="19050" dir="2700000" algn="tl" rotWithShape="0">
                    <a:schemeClr val="dk1">
                      <a:alpha val="40000"/>
                    </a:schemeClr>
                  </a:outerShdw>
                </a:effectLst>
              </a:endParaRPr>
            </a:p>
          </p:txBody>
        </p:sp>
      </p:grpSp>
      <p:sp>
        <p:nvSpPr>
          <p:cNvPr id="18" name="TextBox 17"/>
          <p:cNvSpPr txBox="1"/>
          <p:nvPr/>
        </p:nvSpPr>
        <p:spPr>
          <a:xfrm>
            <a:off x="306000" y="1162800"/>
            <a:ext cx="8143475" cy="954107"/>
          </a:xfrm>
          <a:prstGeom prst="rect">
            <a:avLst/>
          </a:prstGeom>
          <a:noFill/>
        </p:spPr>
        <p:txBody>
          <a:bodyPr wrap="square" rtlCol="0">
            <a:spAutoFit/>
          </a:bodyPr>
          <a:lstStyle/>
          <a:p>
            <a:r>
              <a:rPr lang="en-GB" sz="2800" dirty="0" smtClean="0">
                <a:solidFill>
                  <a:srgbClr val="87576D"/>
                </a:solidFill>
              </a:rPr>
              <a:t>What is the rate of radiotherapy for EIBC between 2014 – 2018?</a:t>
            </a:r>
            <a:endParaRPr lang="en-GB" sz="2800" dirty="0">
              <a:solidFill>
                <a:srgbClr val="87576D"/>
              </a:solidFill>
            </a:endParaRPr>
          </a:p>
        </p:txBody>
      </p:sp>
      <p:graphicFrame>
        <p:nvGraphicFramePr>
          <p:cNvPr id="19" name="Chart 18"/>
          <p:cNvGraphicFramePr>
            <a:graphicFrameLocks/>
          </p:cNvGraphicFramePr>
          <p:nvPr>
            <p:extLst>
              <p:ext uri="{D42A27DB-BD31-4B8C-83A1-F6EECF244321}">
                <p14:modId xmlns:p14="http://schemas.microsoft.com/office/powerpoint/2010/main" val="1690810971"/>
              </p:ext>
            </p:extLst>
          </p:nvPr>
        </p:nvGraphicFramePr>
        <p:xfrm>
          <a:off x="684000" y="2527200"/>
          <a:ext cx="3895200" cy="3301200"/>
        </p:xfrm>
        <a:graphic>
          <a:graphicData uri="http://schemas.openxmlformats.org/drawingml/2006/chart">
            <c:chart xmlns:c="http://schemas.openxmlformats.org/drawingml/2006/chart" xmlns:r="http://schemas.openxmlformats.org/officeDocument/2006/relationships" r:id="rId14"/>
          </a:graphicData>
        </a:graphic>
      </p:graphicFrame>
      <p:sp>
        <p:nvSpPr>
          <p:cNvPr id="6" name="TextBox 5"/>
          <p:cNvSpPr txBox="1"/>
          <p:nvPr/>
        </p:nvSpPr>
        <p:spPr>
          <a:xfrm>
            <a:off x="1129657" y="2265006"/>
            <a:ext cx="1339252" cy="253916"/>
          </a:xfrm>
          <a:prstGeom prst="rect">
            <a:avLst/>
          </a:prstGeom>
          <a:noFill/>
        </p:spPr>
        <p:txBody>
          <a:bodyPr wrap="square" rtlCol="0">
            <a:spAutoFit/>
          </a:bodyPr>
          <a:lstStyle/>
          <a:p>
            <a:r>
              <a:rPr lang="en-GB" sz="1050" b="1" dirty="0" smtClean="0"/>
              <a:t>BCS followed by RT</a:t>
            </a:r>
            <a:endParaRPr lang="en-GB" sz="1050" b="1" dirty="0"/>
          </a:p>
        </p:txBody>
      </p:sp>
      <p:sp>
        <p:nvSpPr>
          <p:cNvPr id="20" name="TextBox 19"/>
          <p:cNvSpPr txBox="1"/>
          <p:nvPr/>
        </p:nvSpPr>
        <p:spPr>
          <a:xfrm>
            <a:off x="2915816" y="2265006"/>
            <a:ext cx="1734415" cy="253916"/>
          </a:xfrm>
          <a:prstGeom prst="rect">
            <a:avLst/>
          </a:prstGeom>
          <a:noFill/>
        </p:spPr>
        <p:txBody>
          <a:bodyPr wrap="square" rtlCol="0">
            <a:spAutoFit/>
          </a:bodyPr>
          <a:lstStyle/>
          <a:p>
            <a:r>
              <a:rPr lang="en-GB" sz="1050" b="1" dirty="0" smtClean="0"/>
              <a:t>Mastectomy followed by RT</a:t>
            </a:r>
            <a:endParaRPr lang="en-GB" sz="1050" b="1" dirty="0"/>
          </a:p>
        </p:txBody>
      </p:sp>
    </p:spTree>
    <p:extLst>
      <p:ext uri="{BB962C8B-B14F-4D97-AF65-F5344CB8AC3E}">
        <p14:creationId xmlns:p14="http://schemas.microsoft.com/office/powerpoint/2010/main" val="70119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27" y="1160967"/>
            <a:ext cx="8229600" cy="735117"/>
          </a:xfrm>
        </p:spPr>
        <p:txBody>
          <a:bodyPr/>
          <a:lstStyle/>
          <a:p>
            <a:r>
              <a:rPr lang="en-US" sz="2800" dirty="0">
                <a:solidFill>
                  <a:srgbClr val="87576D"/>
                </a:solidFill>
                <a:latin typeface="+mj-lt"/>
                <a:cs typeface="Arial" panose="020B0604020202020204" pitchFamily="34" charset="0"/>
              </a:rPr>
              <a:t>What is this slide set for?</a:t>
            </a:r>
            <a:endParaRPr lang="en-US" sz="2400" dirty="0">
              <a:solidFill>
                <a:srgbClr val="87576D"/>
              </a:solidFill>
              <a:latin typeface="+mj-lt"/>
              <a:cs typeface="Arial" panose="020B0604020202020204" pitchFamily="34" charset="0"/>
            </a:endParaRPr>
          </a:p>
        </p:txBody>
      </p:sp>
      <p:sp>
        <p:nvSpPr>
          <p:cNvPr id="3" name="Content Placeholder 2"/>
          <p:cNvSpPr>
            <a:spLocks noGrp="1"/>
          </p:cNvSpPr>
          <p:nvPr>
            <p:ph idx="1"/>
          </p:nvPr>
        </p:nvSpPr>
        <p:spPr>
          <a:xfrm>
            <a:off x="340809" y="1841438"/>
            <a:ext cx="8672311" cy="4840346"/>
          </a:xfrm>
        </p:spPr>
        <p:txBody>
          <a:bodyPr vert="horz" lIns="91440" tIns="45720" rIns="91440" bIns="45720" rtlCol="0" anchor="t">
            <a:normAutofit lnSpcReduction="10000"/>
          </a:bodyPr>
          <a:lstStyle/>
          <a:p>
            <a:pPr marL="0" lvl="0" indent="0">
              <a:buNone/>
            </a:pPr>
            <a:r>
              <a:rPr lang="en-US" sz="2400" b="0" dirty="0">
                <a:latin typeface="Calibri"/>
              </a:rPr>
              <a:t>To </a:t>
            </a:r>
            <a:r>
              <a:rPr lang="en-US" sz="2400" b="0" dirty="0" smtClean="0">
                <a:latin typeface="Calibri"/>
              </a:rPr>
              <a:t>summarise organisation-level </a:t>
            </a:r>
            <a:r>
              <a:rPr lang="en-US" sz="2400" b="0" dirty="0">
                <a:latin typeface="Calibri"/>
              </a:rPr>
              <a:t>findings from the NABCOP annual report, for presentation at local MDT or clinical governance meetings.</a:t>
            </a:r>
          </a:p>
          <a:p>
            <a:pPr marL="342900" lvl="1" indent="0">
              <a:spcBef>
                <a:spcPts val="600"/>
              </a:spcBef>
              <a:spcAft>
                <a:spcPts val="600"/>
              </a:spcAft>
              <a:buNone/>
            </a:pPr>
            <a:r>
              <a:rPr lang="en-US" sz="2200" dirty="0" smtClean="0">
                <a:latin typeface="Calibri"/>
              </a:rPr>
              <a:t>	Review </a:t>
            </a:r>
            <a:r>
              <a:rPr lang="en-US" sz="2200" dirty="0">
                <a:latin typeface="Calibri"/>
              </a:rPr>
              <a:t>your </a:t>
            </a:r>
            <a:r>
              <a:rPr lang="en-US" sz="2200" dirty="0" smtClean="0">
                <a:latin typeface="Calibri"/>
              </a:rPr>
              <a:t>NHS </a:t>
            </a:r>
            <a:r>
              <a:rPr lang="en-US" sz="2200" dirty="0">
                <a:latin typeface="Calibri"/>
              </a:rPr>
              <a:t>organisation results </a:t>
            </a:r>
            <a:r>
              <a:rPr lang="en-US" sz="2200" dirty="0" smtClean="0">
                <a:latin typeface="Calibri"/>
              </a:rPr>
              <a:t>for the NABCOP as </a:t>
            </a:r>
            <a:r>
              <a:rPr lang="en-US" sz="2200" dirty="0">
                <a:latin typeface="Calibri"/>
              </a:rPr>
              <a:t>a team</a:t>
            </a:r>
            <a:r>
              <a:rPr lang="en-US" sz="2200" dirty="0" smtClean="0">
                <a:latin typeface="Calibri"/>
              </a:rPr>
              <a:t>.</a:t>
            </a:r>
          </a:p>
          <a:p>
            <a:pPr marL="1158875" lvl="1" indent="-257175">
              <a:spcBef>
                <a:spcPts val="600"/>
              </a:spcBef>
              <a:spcAft>
                <a:spcPts val="1200"/>
              </a:spcAft>
              <a:buFont typeface="Wingdings" panose="05000000000000000000" pitchFamily="2" charset="2"/>
              <a:buChar char="Ø"/>
            </a:pPr>
            <a:r>
              <a:rPr lang="en-US" sz="1900" dirty="0" smtClean="0">
                <a:latin typeface="Calibri"/>
              </a:rPr>
              <a:t>These can be found in the NHS Organisation Data Viewer, downloadable from:</a:t>
            </a:r>
            <a:r>
              <a:rPr lang="en-US" sz="1900" dirty="0">
                <a:latin typeface="Calibri"/>
              </a:rPr>
              <a:t/>
            </a:r>
            <a:br>
              <a:rPr lang="en-US" sz="1900" dirty="0">
                <a:latin typeface="Calibri"/>
              </a:rPr>
            </a:br>
            <a:r>
              <a:rPr lang="en-US" sz="1500" dirty="0" smtClean="0">
                <a:latin typeface="Calibri"/>
                <a:hlinkClick r:id="rId3"/>
              </a:rPr>
              <a:t>https://www.nabcop.org.uk/resources/nabcop-2020-annual-report-supplementary-materials</a:t>
            </a:r>
            <a:r>
              <a:rPr lang="en-US" sz="1500" dirty="0" smtClean="0">
                <a:latin typeface="Calibri"/>
              </a:rPr>
              <a:t> </a:t>
            </a:r>
            <a:endParaRPr lang="en-US" sz="1500" dirty="0">
              <a:latin typeface="Calibri"/>
            </a:endParaRPr>
          </a:p>
          <a:p>
            <a:pPr marL="342900" lvl="1" indent="0">
              <a:spcBef>
                <a:spcPts val="600"/>
              </a:spcBef>
              <a:spcAft>
                <a:spcPts val="1200"/>
              </a:spcAft>
              <a:buNone/>
            </a:pPr>
            <a:r>
              <a:rPr lang="en-US" sz="2200" dirty="0" smtClean="0">
                <a:latin typeface="Calibri"/>
              </a:rPr>
              <a:t>	How </a:t>
            </a:r>
            <a:r>
              <a:rPr lang="en-US" sz="2200" dirty="0">
                <a:latin typeface="Calibri"/>
              </a:rPr>
              <a:t>do you compare to all NABCOP NHS organisations?</a:t>
            </a:r>
          </a:p>
          <a:p>
            <a:pPr marL="342900" lvl="1" indent="0">
              <a:spcBef>
                <a:spcPts val="600"/>
              </a:spcBef>
              <a:spcAft>
                <a:spcPts val="1200"/>
              </a:spcAft>
              <a:buNone/>
            </a:pPr>
            <a:r>
              <a:rPr lang="en-US" sz="2200" dirty="0" smtClean="0">
                <a:latin typeface="Calibri"/>
              </a:rPr>
              <a:t>	Discuss </a:t>
            </a:r>
            <a:r>
              <a:rPr lang="en-US" sz="2200" dirty="0">
                <a:latin typeface="Calibri"/>
              </a:rPr>
              <a:t>quality </a:t>
            </a:r>
            <a:r>
              <a:rPr lang="en-US" sz="2100" dirty="0">
                <a:latin typeface="Calibri"/>
              </a:rPr>
              <a:t>improvement for your </a:t>
            </a:r>
            <a:r>
              <a:rPr lang="en-US" sz="2100" dirty="0" smtClean="0">
                <a:latin typeface="Calibri"/>
              </a:rPr>
              <a:t>unit.</a:t>
            </a:r>
          </a:p>
          <a:p>
            <a:pPr marL="42862" indent="0">
              <a:spcBef>
                <a:spcPts val="600"/>
              </a:spcBef>
              <a:spcAft>
                <a:spcPts val="1200"/>
              </a:spcAft>
              <a:buNone/>
            </a:pPr>
            <a:endParaRPr lang="en-US" sz="2400" dirty="0" smtClean="0">
              <a:latin typeface="Calibri"/>
            </a:endParaRPr>
          </a:p>
          <a:p>
            <a:pPr marL="42862" indent="0">
              <a:spcBef>
                <a:spcPts val="600"/>
              </a:spcBef>
              <a:spcAft>
                <a:spcPts val="1200"/>
              </a:spcAft>
              <a:buNone/>
            </a:pPr>
            <a:r>
              <a:rPr lang="en-US" sz="2000" dirty="0" smtClean="0">
                <a:latin typeface="Calibri"/>
              </a:rPr>
              <a:t>See the notes section of each slide for details on how to </a:t>
            </a:r>
            <a:br>
              <a:rPr lang="en-US" sz="2000" dirty="0" smtClean="0">
                <a:latin typeface="Calibri"/>
              </a:rPr>
            </a:br>
            <a:r>
              <a:rPr lang="en-US" sz="2000" dirty="0" smtClean="0">
                <a:latin typeface="Calibri"/>
              </a:rPr>
              <a:t>insert your organisations results and graphs.</a:t>
            </a:r>
            <a:endParaRPr lang="en-US" sz="2000" dirty="0">
              <a:latin typeface="Calibri"/>
            </a:endParaRPr>
          </a:p>
        </p:txBody>
      </p:sp>
      <p:grpSp>
        <p:nvGrpSpPr>
          <p:cNvPr id="8" name="Group 25"/>
          <p:cNvGrpSpPr>
            <a:grpSpLocks noChangeAspect="1"/>
          </p:cNvGrpSpPr>
          <p:nvPr/>
        </p:nvGrpSpPr>
        <p:grpSpPr bwMode="auto">
          <a:xfrm>
            <a:off x="0" y="0"/>
            <a:ext cx="3565147" cy="1009403"/>
            <a:chOff x="115329" y="2240691"/>
            <a:chExt cx="9135351" cy="2397211"/>
          </a:xfrm>
        </p:grpSpPr>
        <p:grpSp>
          <p:nvGrpSpPr>
            <p:cNvPr id="11" name="Group 26"/>
            <p:cNvGrpSpPr>
              <a:grpSpLocks/>
            </p:cNvGrpSpPr>
            <p:nvPr/>
          </p:nvGrpSpPr>
          <p:grpSpPr bwMode="auto">
            <a:xfrm>
              <a:off x="115329" y="2240691"/>
              <a:ext cx="7108431" cy="2397211"/>
              <a:chOff x="115329" y="2240691"/>
              <a:chExt cx="7108431" cy="2397211"/>
            </a:xfrm>
          </p:grpSpPr>
          <p:sp>
            <p:nvSpPr>
              <p:cNvPr id="13" name="Rectangle 12"/>
              <p:cNvSpPr/>
              <p:nvPr/>
            </p:nvSpPr>
            <p:spPr>
              <a:xfrm>
                <a:off x="115329" y="2240691"/>
                <a:ext cx="7110028" cy="2397211"/>
              </a:xfrm>
              <a:prstGeom prst="rect">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pic>
            <p:nvPicPr>
              <p:cNvPr id="14" name="Picture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192" y="2724922"/>
                <a:ext cx="5715000" cy="1428750"/>
              </a:xfrm>
              <a:prstGeom prst="rect">
                <a:avLst/>
              </a:prstGeom>
              <a:solidFill>
                <a:srgbClr val="A26D84"/>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 name="Right Triangle 11"/>
            <p:cNvSpPr/>
            <p:nvPr/>
          </p:nvSpPr>
          <p:spPr>
            <a:xfrm rot="5400000">
              <a:off x="7039414" y="2426634"/>
              <a:ext cx="2397211" cy="2025322"/>
            </a:xfrm>
            <a:prstGeom prst="rtTriangle">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grpSp>
      <p:grpSp>
        <p:nvGrpSpPr>
          <p:cNvPr id="15" name="Group 14"/>
          <p:cNvGrpSpPr/>
          <p:nvPr/>
        </p:nvGrpSpPr>
        <p:grpSpPr>
          <a:xfrm>
            <a:off x="7193527" y="6374007"/>
            <a:ext cx="1770961" cy="307778"/>
            <a:chOff x="347855" y="6488669"/>
            <a:chExt cx="2602393" cy="341000"/>
          </a:xfrm>
        </p:grpSpPr>
        <p:pic>
          <p:nvPicPr>
            <p:cNvPr id="16" name="Picture 15" descr="&lt;strong&gt;Twitter&lt;/strong&gt; Considering Increasing Character Count to 10,0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grpSp>
        <p:nvGrpSpPr>
          <p:cNvPr id="19" name="Group 18"/>
          <p:cNvGrpSpPr/>
          <p:nvPr/>
        </p:nvGrpSpPr>
        <p:grpSpPr>
          <a:xfrm>
            <a:off x="0" y="0"/>
            <a:ext cx="9013121" cy="1008890"/>
            <a:chOff x="0" y="0"/>
            <a:chExt cx="9013121" cy="1008890"/>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pic>
        <p:nvPicPr>
          <p:cNvPr id="4" name="Graphic 9" descr="Research">
            <a:extLst>
              <a:ext uri="{FF2B5EF4-FFF2-40B4-BE49-F238E27FC236}">
                <a16:creationId xmlns:a16="http://schemas.microsoft.com/office/drawing/2014/main" id="{413CFB69-3B7F-4507-924E-5B8E9D9636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34877" y="2927955"/>
            <a:ext cx="432000" cy="432000"/>
          </a:xfrm>
          <a:prstGeom prst="rect">
            <a:avLst/>
          </a:prstGeom>
        </p:spPr>
      </p:pic>
      <p:pic>
        <p:nvPicPr>
          <p:cNvPr id="5" name="Graphic 5" descr="Meeting">
            <a:extLst>
              <a:ext uri="{FF2B5EF4-FFF2-40B4-BE49-F238E27FC236}">
                <a16:creationId xmlns:a16="http://schemas.microsoft.com/office/drawing/2014/main" id="{1C475F8A-894C-4FAE-897E-78C9DFD0E92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48391" y="4797152"/>
            <a:ext cx="442537" cy="432000"/>
          </a:xfrm>
          <a:prstGeom prst="rect">
            <a:avLst/>
          </a:prstGeom>
        </p:spPr>
      </p:pic>
      <p:pic>
        <p:nvPicPr>
          <p:cNvPr id="7" name="Graphic 8" descr="Eye">
            <a:extLst>
              <a:ext uri="{FF2B5EF4-FFF2-40B4-BE49-F238E27FC236}">
                <a16:creationId xmlns:a16="http://schemas.microsoft.com/office/drawing/2014/main" id="{2A86EE3D-E585-4A1F-BCD5-E819391F956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672443" y="4247104"/>
            <a:ext cx="394434" cy="432000"/>
          </a:xfrm>
          <a:prstGeom prst="rect">
            <a:avLst/>
          </a:prstGeom>
        </p:spPr>
      </p:pic>
    </p:spTree>
    <p:extLst>
      <p:ext uri="{BB962C8B-B14F-4D97-AF65-F5344CB8AC3E}">
        <p14:creationId xmlns:p14="http://schemas.microsoft.com/office/powerpoint/2010/main" val="3359254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013121" cy="1008890"/>
            <a:chOff x="0" y="0"/>
            <a:chExt cx="9013121" cy="100889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2" name="Rectangle 1"/>
          <p:cNvSpPr/>
          <p:nvPr/>
        </p:nvSpPr>
        <p:spPr>
          <a:xfrm>
            <a:off x="5076056" y="3279600"/>
            <a:ext cx="3456384" cy="2554545"/>
          </a:xfrm>
          <a:prstGeom prst="rect">
            <a:avLst/>
          </a:prstGeom>
          <a:ln w="19050">
            <a:solidFill>
              <a:srgbClr val="87576D"/>
            </a:solidFill>
          </a:ln>
        </p:spPr>
        <p:txBody>
          <a:bodyPr wrap="square">
            <a:spAutoFit/>
          </a:bodyPr>
          <a:lstStyle/>
          <a:p>
            <a:r>
              <a:rPr lang="en-GB" sz="1600" dirty="0" smtClean="0">
                <a:solidFill>
                  <a:srgbClr val="000000"/>
                </a:solidFill>
                <a:latin typeface="Calibri" panose="020F0502020204030204" pitchFamily="34" charset="0"/>
              </a:rPr>
              <a:t>Provide </a:t>
            </a:r>
            <a:r>
              <a:rPr lang="en-GB" sz="1600" dirty="0">
                <a:solidFill>
                  <a:srgbClr val="000000"/>
                </a:solidFill>
                <a:latin typeface="Calibri" panose="020F0502020204030204" pitchFamily="34" charset="0"/>
              </a:rPr>
              <a:t>an objective assessment of the anticipated benefits and risks of chemotherapy, based on tumour factors and patient fitness, for all women, irrespective of age, </a:t>
            </a:r>
            <a:r>
              <a:rPr lang="en-GB" sz="1600" dirty="0" smtClean="0">
                <a:solidFill>
                  <a:srgbClr val="000000"/>
                </a:solidFill>
                <a:latin typeface="Calibri" panose="020F0502020204030204" pitchFamily="34" charset="0"/>
              </a:rPr>
              <a:t>with:</a:t>
            </a:r>
          </a:p>
          <a:p>
            <a:pPr marL="342900" indent="-342900">
              <a:buAutoNum type="arabicParenBoth"/>
            </a:pPr>
            <a:r>
              <a:rPr lang="en-GB" sz="1600" dirty="0" smtClean="0">
                <a:solidFill>
                  <a:srgbClr val="000000"/>
                </a:solidFill>
                <a:latin typeface="Calibri" panose="020F0502020204030204" pitchFamily="34" charset="0"/>
              </a:rPr>
              <a:t>ER </a:t>
            </a:r>
            <a:r>
              <a:rPr lang="en-GB" sz="1600" dirty="0">
                <a:solidFill>
                  <a:srgbClr val="000000"/>
                </a:solidFill>
                <a:latin typeface="Calibri" panose="020F0502020204030204" pitchFamily="34" charset="0"/>
              </a:rPr>
              <a:t>negative, HER2 negative early invasive breast cancer with malignant lymph nodes or </a:t>
            </a:r>
            <a:endParaRPr lang="en-GB" sz="1600" dirty="0" smtClean="0">
              <a:solidFill>
                <a:srgbClr val="000000"/>
              </a:solidFill>
              <a:latin typeface="Calibri" panose="020F0502020204030204" pitchFamily="34" charset="0"/>
            </a:endParaRPr>
          </a:p>
          <a:p>
            <a:pPr marL="342900" indent="-342900">
              <a:buAutoNum type="arabicParenBoth"/>
            </a:pPr>
            <a:r>
              <a:rPr lang="en-GB" sz="1600" dirty="0" smtClean="0">
                <a:solidFill>
                  <a:srgbClr val="000000"/>
                </a:solidFill>
                <a:latin typeface="Calibri" panose="020F0502020204030204" pitchFamily="34" charset="0"/>
              </a:rPr>
              <a:t>HER2 </a:t>
            </a:r>
            <a:r>
              <a:rPr lang="en-GB" sz="1600" dirty="0">
                <a:solidFill>
                  <a:srgbClr val="000000"/>
                </a:solidFill>
                <a:latin typeface="Calibri" panose="020F0502020204030204" pitchFamily="34" charset="0"/>
              </a:rPr>
              <a:t>positive early invasive breast cancer. </a:t>
            </a:r>
          </a:p>
        </p:txBody>
      </p:sp>
      <p:sp>
        <p:nvSpPr>
          <p:cNvPr id="21" name="TextBox 20"/>
          <p:cNvSpPr txBox="1"/>
          <p:nvPr/>
        </p:nvSpPr>
        <p:spPr>
          <a:xfrm>
            <a:off x="182607" y="6351711"/>
            <a:ext cx="7269713" cy="461665"/>
          </a:xfrm>
          <a:prstGeom prst="rect">
            <a:avLst/>
          </a:prstGeom>
          <a:noFill/>
        </p:spPr>
        <p:txBody>
          <a:bodyPr wrap="square" rtlCol="0">
            <a:spAutoFit/>
          </a:bodyPr>
          <a:lstStyle/>
          <a:p>
            <a:r>
              <a:rPr lang="en-GB" sz="1200" b="1" dirty="0" smtClean="0">
                <a:solidFill>
                  <a:srgbClr val="FF0000"/>
                </a:solidFill>
              </a:rPr>
              <a:t>*Only applicable to English NHS organisations. This data was not available from Welsh local health boards (Canisc) at the time of producing the most recent report.</a:t>
            </a:r>
            <a:endParaRPr lang="en-GB" sz="1200" b="1" dirty="0">
              <a:solidFill>
                <a:srgbClr val="FF0000"/>
              </a:solidFill>
            </a:endParaRPr>
          </a:p>
        </p:txBody>
      </p:sp>
      <p:grpSp>
        <p:nvGrpSpPr>
          <p:cNvPr id="4" name="Group 3"/>
          <p:cNvGrpSpPr/>
          <p:nvPr/>
        </p:nvGrpSpPr>
        <p:grpSpPr>
          <a:xfrm>
            <a:off x="6329410" y="2366764"/>
            <a:ext cx="877040" cy="877040"/>
            <a:chOff x="6329410" y="2366764"/>
            <a:chExt cx="877040" cy="877040"/>
          </a:xfrm>
        </p:grpSpPr>
        <p:pic>
          <p:nvPicPr>
            <p:cNvPr id="22"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7">
              <a:extLst>
                <a:ext uri="{96DAC541-7B7A-43D3-8B79-37D633B846F1}">
                  <asvg:svgBlip xmlns:asvg="http://schemas.microsoft.com/office/drawing/2016/SVG/main" xmlns="" r:embed="rId13"/>
                </a:ext>
              </a:extLst>
            </a:blip>
            <a:stretch>
              <a:fillRect/>
            </a:stretch>
          </p:blipFill>
          <p:spPr>
            <a:xfrm>
              <a:off x="6329410" y="2366764"/>
              <a:ext cx="877040" cy="877040"/>
            </a:xfrm>
            <a:prstGeom prst="rect">
              <a:avLst/>
            </a:prstGeom>
          </p:spPr>
        </p:pic>
        <p:sp>
          <p:nvSpPr>
            <p:cNvPr id="23" name="Rectangle 22"/>
            <p:cNvSpPr/>
            <p:nvPr/>
          </p:nvSpPr>
          <p:spPr>
            <a:xfrm>
              <a:off x="6445140" y="25559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14</a:t>
              </a:r>
              <a:endParaRPr lang="en-US" sz="3600" dirty="0">
                <a:ln w="0"/>
                <a:solidFill>
                  <a:srgbClr val="87576D"/>
                </a:solidFill>
                <a:effectLst>
                  <a:outerShdw blurRad="38100" dist="19050" dir="2700000" algn="tl" rotWithShape="0">
                    <a:schemeClr val="dk1">
                      <a:alpha val="40000"/>
                    </a:schemeClr>
                  </a:outerShdw>
                </a:effectLst>
              </a:endParaRPr>
            </a:p>
          </p:txBody>
        </p:sp>
      </p:grpSp>
      <p:grpSp>
        <p:nvGrpSpPr>
          <p:cNvPr id="13" name="Group 12"/>
          <p:cNvGrpSpPr/>
          <p:nvPr/>
        </p:nvGrpSpPr>
        <p:grpSpPr>
          <a:xfrm>
            <a:off x="7193527" y="6381328"/>
            <a:ext cx="1770961" cy="307778"/>
            <a:chOff x="347855" y="6488669"/>
            <a:chExt cx="2602393" cy="341000"/>
          </a:xfrm>
        </p:grpSpPr>
        <p:pic>
          <p:nvPicPr>
            <p:cNvPr id="14" name="Picture 13" descr="&lt;strong&gt;Twitter&lt;/strong&gt; Considering Increasing Character Count to 10,00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8" name="TextBox 17"/>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24" name="TextBox 23"/>
          <p:cNvSpPr txBox="1"/>
          <p:nvPr/>
        </p:nvSpPr>
        <p:spPr>
          <a:xfrm>
            <a:off x="251520" y="1162800"/>
            <a:ext cx="8143475" cy="954107"/>
          </a:xfrm>
          <a:prstGeom prst="rect">
            <a:avLst/>
          </a:prstGeom>
          <a:noFill/>
        </p:spPr>
        <p:txBody>
          <a:bodyPr wrap="square" rtlCol="0">
            <a:spAutoFit/>
          </a:bodyPr>
          <a:lstStyle/>
          <a:p>
            <a:r>
              <a:rPr lang="en-GB" sz="2800" dirty="0" smtClean="0">
                <a:solidFill>
                  <a:srgbClr val="87576D"/>
                </a:solidFill>
              </a:rPr>
              <a:t>What is the rate of post-operative chemotherapy &amp; trastuzumab</a:t>
            </a:r>
            <a:r>
              <a:rPr lang="en-GB" sz="2800" b="1" dirty="0" smtClean="0">
                <a:solidFill>
                  <a:srgbClr val="FF0000"/>
                </a:solidFill>
              </a:rPr>
              <a:t>*</a:t>
            </a:r>
            <a:r>
              <a:rPr lang="en-GB" sz="2800" dirty="0" smtClean="0">
                <a:solidFill>
                  <a:srgbClr val="87576D"/>
                </a:solidFill>
              </a:rPr>
              <a:t> for EIBC between 2014 – 2018?</a:t>
            </a:r>
            <a:endParaRPr lang="en-GB" sz="2800" dirty="0">
              <a:solidFill>
                <a:srgbClr val="87576D"/>
              </a:solidFill>
            </a:endParaRPr>
          </a:p>
        </p:txBody>
      </p:sp>
      <p:graphicFrame>
        <p:nvGraphicFramePr>
          <p:cNvPr id="19" name="Chart 18"/>
          <p:cNvGraphicFramePr>
            <a:graphicFrameLocks/>
          </p:cNvGraphicFramePr>
          <p:nvPr>
            <p:extLst>
              <p:ext uri="{D42A27DB-BD31-4B8C-83A1-F6EECF244321}">
                <p14:modId xmlns:p14="http://schemas.microsoft.com/office/powerpoint/2010/main" val="2256697459"/>
              </p:ext>
            </p:extLst>
          </p:nvPr>
        </p:nvGraphicFramePr>
        <p:xfrm>
          <a:off x="684000" y="2527200"/>
          <a:ext cx="3895726" cy="3301200"/>
        </p:xfrm>
        <a:graphic>
          <a:graphicData uri="http://schemas.openxmlformats.org/drawingml/2006/chart">
            <c:chart xmlns:c="http://schemas.openxmlformats.org/drawingml/2006/chart" xmlns:r="http://schemas.openxmlformats.org/officeDocument/2006/relationships" r:id="rId15"/>
          </a:graphicData>
        </a:graphic>
      </p:graphicFrame>
      <p:sp>
        <p:nvSpPr>
          <p:cNvPr id="20" name="TextBox 19"/>
          <p:cNvSpPr txBox="1"/>
          <p:nvPr/>
        </p:nvSpPr>
        <p:spPr>
          <a:xfrm>
            <a:off x="1355187" y="2251604"/>
            <a:ext cx="2553351" cy="253916"/>
          </a:xfrm>
          <a:prstGeom prst="rect">
            <a:avLst/>
          </a:prstGeom>
          <a:noFill/>
        </p:spPr>
        <p:txBody>
          <a:bodyPr wrap="square" rtlCol="0">
            <a:spAutoFit/>
          </a:bodyPr>
          <a:lstStyle/>
          <a:p>
            <a:r>
              <a:rPr lang="en-GB" sz="1050" b="1" dirty="0" smtClean="0"/>
              <a:t>Risk adjusted rates of chemotherapy (%)</a:t>
            </a:r>
            <a:endParaRPr lang="en-GB" sz="1050" b="1" dirty="0"/>
          </a:p>
        </p:txBody>
      </p:sp>
    </p:spTree>
    <p:extLst>
      <p:ext uri="{BB962C8B-B14F-4D97-AF65-F5344CB8AC3E}">
        <p14:creationId xmlns:p14="http://schemas.microsoft.com/office/powerpoint/2010/main" val="815483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013121" cy="1008890"/>
            <a:chOff x="0" y="0"/>
            <a:chExt cx="9013121" cy="100889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9" name="Title 1"/>
          <p:cNvSpPr>
            <a:spLocks noGrp="1"/>
          </p:cNvSpPr>
          <p:nvPr>
            <p:ph type="title"/>
          </p:nvPr>
        </p:nvSpPr>
        <p:spPr>
          <a:xfrm>
            <a:off x="306000" y="1162800"/>
            <a:ext cx="8838000" cy="504056"/>
          </a:xfrm>
        </p:spPr>
        <p:txBody>
          <a:bodyPr/>
          <a:lstStyle/>
          <a:p>
            <a:r>
              <a:rPr lang="en-GB" sz="2800" dirty="0" smtClean="0">
                <a:solidFill>
                  <a:srgbClr val="87576D"/>
                </a:solidFill>
                <a:latin typeface="+mn-lt"/>
              </a:rPr>
              <a:t>Discussion – DCIS/early invasive breast cancer treatment</a:t>
            </a:r>
            <a:endParaRPr lang="en-GB" sz="2800" dirty="0">
              <a:solidFill>
                <a:srgbClr val="87576D"/>
              </a:solidFill>
              <a:latin typeface="+mn-lt"/>
            </a:endParaRPr>
          </a:p>
        </p:txBody>
      </p:sp>
      <p:pic>
        <p:nvPicPr>
          <p:cNvPr id="10" name="Graphic 2" descr="Information">
            <a:extLst>
              <a:ext uri="{FF2B5EF4-FFF2-40B4-BE49-F238E27FC236}">
                <a16:creationId xmlns:a16="http://schemas.microsoft.com/office/drawing/2014/main" id="{E830D91F-7A99-4B68-BDCB-BCA2CB0D0865}"/>
              </a:ext>
            </a:extLst>
          </p:cNvPr>
          <p:cNvPicPr>
            <a:picLocks noChangeAspect="1"/>
          </p:cNvPicPr>
          <p:nvPr/>
        </p:nvPicPr>
        <p:blipFill>
          <a:blip r:embed="rId7">
            <a:extLst>
              <a:ext uri="{96DAC541-7B7A-43D3-8B79-37D633B846F1}">
                <asvg:svgBlip xmlns:asvg="http://schemas.microsoft.com/office/drawing/2016/SVG/main" xmlns="" r:embed="rId9"/>
              </a:ext>
            </a:extLst>
          </a:blip>
          <a:stretch>
            <a:fillRect/>
          </a:stretch>
        </p:blipFill>
        <p:spPr>
          <a:xfrm>
            <a:off x="4302000" y="1972605"/>
            <a:ext cx="540000" cy="540000"/>
          </a:xfrm>
          <a:prstGeom prst="rect">
            <a:avLst/>
          </a:prstGeom>
        </p:spPr>
      </p:pic>
      <p:sp>
        <p:nvSpPr>
          <p:cNvPr id="11" name="TextBox 10"/>
          <p:cNvSpPr txBox="1"/>
          <p:nvPr/>
        </p:nvSpPr>
        <p:spPr>
          <a:xfrm>
            <a:off x="306000" y="2512605"/>
            <a:ext cx="8370455" cy="246221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GB" sz="2400" dirty="0">
                <a:solidFill>
                  <a:srgbClr val="323232"/>
                </a:solidFill>
                <a:latin typeface="Calibri" panose="020F0502020204030204" pitchFamily="34" charset="0"/>
                <a:cs typeface="Arial"/>
              </a:rPr>
              <a:t>How do our rates of surgery compare with other units?</a:t>
            </a:r>
          </a:p>
          <a:p>
            <a:pPr marL="342900" indent="-342900">
              <a:spcAft>
                <a:spcPts val="600"/>
              </a:spcAft>
              <a:buFont typeface="Wingdings" panose="05000000000000000000" pitchFamily="2" charset="2"/>
              <a:buChar char="Ø"/>
            </a:pPr>
            <a:r>
              <a:rPr lang="en-GB" sz="2400" dirty="0" smtClean="0">
                <a:solidFill>
                  <a:srgbClr val="323232"/>
                </a:solidFill>
                <a:latin typeface="Calibri" panose="020F0502020204030204" pitchFamily="34" charset="0"/>
                <a:cs typeface="Arial"/>
              </a:rPr>
              <a:t>What </a:t>
            </a:r>
            <a:r>
              <a:rPr lang="en-GB" sz="2400" dirty="0">
                <a:solidFill>
                  <a:srgbClr val="323232"/>
                </a:solidFill>
                <a:latin typeface="Calibri" panose="020F0502020204030204" pitchFamily="34" charset="0"/>
                <a:cs typeface="Arial"/>
              </a:rPr>
              <a:t>are our procedures for assessing our patients for adjuvant radiotherapy to make sure chronological </a:t>
            </a:r>
            <a:r>
              <a:rPr lang="en-GB" sz="2400" dirty="0" smtClean="0">
                <a:solidFill>
                  <a:srgbClr val="323232"/>
                </a:solidFill>
                <a:latin typeface="Calibri" panose="020F0502020204030204" pitchFamily="34" charset="0"/>
                <a:cs typeface="Arial"/>
              </a:rPr>
              <a:t>age is </a:t>
            </a:r>
            <a:r>
              <a:rPr lang="en-GB" sz="2400" dirty="0">
                <a:solidFill>
                  <a:srgbClr val="323232"/>
                </a:solidFill>
                <a:latin typeface="Calibri" panose="020F0502020204030204" pitchFamily="34" charset="0"/>
                <a:cs typeface="Arial"/>
              </a:rPr>
              <a:t>not the primary factor?</a:t>
            </a:r>
          </a:p>
          <a:p>
            <a:pPr marL="342900" indent="-342900">
              <a:spcAft>
                <a:spcPts val="600"/>
              </a:spcAft>
              <a:buFont typeface="Wingdings" panose="05000000000000000000" pitchFamily="2" charset="2"/>
              <a:buChar char="Ø"/>
            </a:pPr>
            <a:r>
              <a:rPr lang="en-GB" sz="2400" dirty="0" smtClean="0">
                <a:solidFill>
                  <a:srgbClr val="323232"/>
                </a:solidFill>
                <a:latin typeface="Calibri" panose="020F0502020204030204" pitchFamily="34" charset="0"/>
                <a:cs typeface="Arial"/>
              </a:rPr>
              <a:t>How </a:t>
            </a:r>
            <a:r>
              <a:rPr lang="en-GB" sz="2400" dirty="0">
                <a:solidFill>
                  <a:srgbClr val="323232"/>
                </a:solidFill>
                <a:latin typeface="Calibri" panose="020F0502020204030204" pitchFamily="34" charset="0"/>
                <a:cs typeface="Arial"/>
              </a:rPr>
              <a:t>do our rates of adjuvant </a:t>
            </a:r>
            <a:r>
              <a:rPr lang="en-GB" sz="2400" dirty="0" smtClean="0">
                <a:solidFill>
                  <a:srgbClr val="323232"/>
                </a:solidFill>
                <a:latin typeface="Calibri" panose="020F0502020204030204" pitchFamily="34" charset="0"/>
                <a:cs typeface="Arial"/>
              </a:rPr>
              <a:t>chemotherapy &amp; </a:t>
            </a:r>
            <a:r>
              <a:rPr lang="en-GB" sz="2400" dirty="0" err="1" smtClean="0">
                <a:solidFill>
                  <a:srgbClr val="323232"/>
                </a:solidFill>
                <a:latin typeface="Calibri" panose="020F0502020204030204" pitchFamily="34" charset="0"/>
                <a:cs typeface="Arial"/>
              </a:rPr>
              <a:t>trastuzumab</a:t>
            </a:r>
            <a:r>
              <a:rPr lang="en-GB" sz="2400" dirty="0" smtClean="0">
                <a:solidFill>
                  <a:srgbClr val="323232"/>
                </a:solidFill>
                <a:latin typeface="Calibri" panose="020F0502020204030204" pitchFamily="34" charset="0"/>
                <a:cs typeface="Arial"/>
              </a:rPr>
              <a:t> </a:t>
            </a:r>
            <a:r>
              <a:rPr lang="en-GB" sz="2400" dirty="0">
                <a:solidFill>
                  <a:srgbClr val="323232"/>
                </a:solidFill>
                <a:latin typeface="Calibri" panose="020F0502020204030204" pitchFamily="34" charset="0"/>
                <a:cs typeface="Arial"/>
              </a:rPr>
              <a:t>compare with other units for </a:t>
            </a:r>
            <a:r>
              <a:rPr lang="en-GB" sz="2400" dirty="0" smtClean="0">
                <a:solidFill>
                  <a:srgbClr val="323232"/>
                </a:solidFill>
                <a:latin typeface="Calibri" panose="020F0502020204030204" pitchFamily="34" charset="0"/>
                <a:cs typeface="Arial"/>
              </a:rPr>
              <a:t>our patients with </a:t>
            </a:r>
            <a:r>
              <a:rPr lang="en-GB" sz="2400" dirty="0">
                <a:solidFill>
                  <a:srgbClr val="323232"/>
                </a:solidFill>
                <a:latin typeface="Calibri" panose="020F0502020204030204" pitchFamily="34" charset="0"/>
                <a:cs typeface="Arial"/>
              </a:rPr>
              <a:t>HER2+ </a:t>
            </a:r>
            <a:r>
              <a:rPr lang="en-GB" sz="2400" dirty="0" smtClean="0">
                <a:solidFill>
                  <a:srgbClr val="323232"/>
                </a:solidFill>
                <a:latin typeface="Calibri" panose="020F0502020204030204" pitchFamily="34" charset="0"/>
                <a:cs typeface="Arial"/>
              </a:rPr>
              <a:t>EIBC?</a:t>
            </a:r>
            <a:r>
              <a:rPr lang="en-GB" sz="2400" b="1" dirty="0" smtClean="0">
                <a:solidFill>
                  <a:srgbClr val="FF0000"/>
                </a:solidFill>
                <a:latin typeface="Calibri" panose="020F0502020204030204" pitchFamily="34" charset="0"/>
                <a:cs typeface="Arial"/>
              </a:rPr>
              <a:t>*</a:t>
            </a:r>
            <a:endParaRPr lang="en-GB" sz="1600" b="1" dirty="0">
              <a:solidFill>
                <a:srgbClr val="FF0000"/>
              </a:solidFill>
            </a:endParaRPr>
          </a:p>
        </p:txBody>
      </p:sp>
      <p:sp>
        <p:nvSpPr>
          <p:cNvPr id="12" name="TextBox 11"/>
          <p:cNvSpPr txBox="1"/>
          <p:nvPr/>
        </p:nvSpPr>
        <p:spPr>
          <a:xfrm>
            <a:off x="182607" y="6351711"/>
            <a:ext cx="6909673" cy="461665"/>
          </a:xfrm>
          <a:prstGeom prst="rect">
            <a:avLst/>
          </a:prstGeom>
          <a:noFill/>
        </p:spPr>
        <p:txBody>
          <a:bodyPr wrap="square" rtlCol="0">
            <a:spAutoFit/>
          </a:bodyPr>
          <a:lstStyle/>
          <a:p>
            <a:r>
              <a:rPr lang="en-GB" sz="1200" b="1" dirty="0">
                <a:solidFill>
                  <a:srgbClr val="FF0000"/>
                </a:solidFill>
              </a:rPr>
              <a:t>*Only applicable to English NHS organisations. </a:t>
            </a:r>
            <a:r>
              <a:rPr lang="en-GB" sz="1200" b="1" dirty="0" smtClean="0">
                <a:solidFill>
                  <a:srgbClr val="FF0000"/>
                </a:solidFill>
              </a:rPr>
              <a:t>Data on use of biological agents was </a:t>
            </a:r>
            <a:r>
              <a:rPr lang="en-GB" sz="1200" b="1" dirty="0">
                <a:solidFill>
                  <a:srgbClr val="FF0000"/>
                </a:solidFill>
              </a:rPr>
              <a:t>not available from Welsh local health boards (Canisc) at the time of producing the most recent report.</a:t>
            </a:r>
          </a:p>
        </p:txBody>
      </p:sp>
      <p:grpSp>
        <p:nvGrpSpPr>
          <p:cNvPr id="13" name="Group 12"/>
          <p:cNvGrpSpPr/>
          <p:nvPr/>
        </p:nvGrpSpPr>
        <p:grpSpPr>
          <a:xfrm>
            <a:off x="7193527" y="6381328"/>
            <a:ext cx="1770961" cy="307778"/>
            <a:chOff x="347855" y="6488669"/>
            <a:chExt cx="2602393" cy="341000"/>
          </a:xfrm>
        </p:grpSpPr>
        <p:pic>
          <p:nvPicPr>
            <p:cNvPr id="14" name="Picture 13" descr="&lt;strong&gt;Twitter&lt;/strong&gt; Considering Increasing Character Count to 10,0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5" name="TextBox 14"/>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Tree>
    <p:extLst>
      <p:ext uri="{BB962C8B-B14F-4D97-AF65-F5344CB8AC3E}">
        <p14:creationId xmlns:p14="http://schemas.microsoft.com/office/powerpoint/2010/main" val="3014405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0"/>
            <a:ext cx="9013121" cy="1008890"/>
            <a:chOff x="0" y="0"/>
            <a:chExt cx="9013121" cy="100889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33" name="TextBox 32"/>
          <p:cNvSpPr txBox="1"/>
          <p:nvPr/>
        </p:nvSpPr>
        <p:spPr>
          <a:xfrm>
            <a:off x="305999" y="1162800"/>
            <a:ext cx="8338349" cy="954107"/>
          </a:xfrm>
          <a:prstGeom prst="rect">
            <a:avLst/>
          </a:prstGeom>
          <a:noFill/>
        </p:spPr>
        <p:txBody>
          <a:bodyPr wrap="square" rtlCol="0">
            <a:spAutoFit/>
          </a:bodyPr>
          <a:lstStyle/>
          <a:p>
            <a:r>
              <a:rPr lang="en-GB" sz="2800" dirty="0" smtClean="0">
                <a:solidFill>
                  <a:srgbClr val="87576D"/>
                </a:solidFill>
              </a:rPr>
              <a:t>Endocrine therapy for newly diagnosis metastatic (M1) breast cancer between 2014 - 2018 </a:t>
            </a:r>
          </a:p>
        </p:txBody>
      </p:sp>
      <p:sp>
        <p:nvSpPr>
          <p:cNvPr id="2" name="Rectangle 1"/>
          <p:cNvSpPr/>
          <p:nvPr/>
        </p:nvSpPr>
        <p:spPr>
          <a:xfrm>
            <a:off x="305999" y="2336304"/>
            <a:ext cx="4283968" cy="3693319"/>
          </a:xfrm>
          <a:prstGeom prst="rect">
            <a:avLst/>
          </a:prstGeom>
        </p:spPr>
        <p:txBody>
          <a:bodyPr wrap="square">
            <a:spAutoFit/>
          </a:bodyPr>
          <a:lstStyle/>
          <a:p>
            <a:r>
              <a:rPr lang="en-GB" b="1" dirty="0"/>
              <a:t>5%</a:t>
            </a:r>
            <a:r>
              <a:rPr lang="en-GB" dirty="0"/>
              <a:t> of women had metastatic BC at presentation </a:t>
            </a:r>
            <a:endParaRPr lang="en-GB" dirty="0" smtClean="0"/>
          </a:p>
          <a:p>
            <a:pPr marL="742950" lvl="1" indent="-285750">
              <a:buFont typeface="Arial" panose="020B0604020202020204" pitchFamily="34" charset="0"/>
              <a:buChar char="•"/>
            </a:pPr>
            <a:r>
              <a:rPr lang="en-GB" b="1" dirty="0" smtClean="0"/>
              <a:t>3</a:t>
            </a:r>
            <a:r>
              <a:rPr lang="en-GB" b="1" dirty="0"/>
              <a:t>% </a:t>
            </a:r>
            <a:r>
              <a:rPr lang="en-GB" dirty="0"/>
              <a:t>of women aged 50-69 </a:t>
            </a:r>
            <a:r>
              <a:rPr lang="en-GB" dirty="0" smtClean="0"/>
              <a:t>years</a:t>
            </a:r>
          </a:p>
          <a:p>
            <a:pPr marL="742950" lvl="1" indent="-285750">
              <a:buFont typeface="Arial" panose="020B0604020202020204" pitchFamily="34" charset="0"/>
              <a:buChar char="•"/>
            </a:pPr>
            <a:r>
              <a:rPr lang="en-GB" b="1" dirty="0" smtClean="0"/>
              <a:t>7</a:t>
            </a:r>
            <a:r>
              <a:rPr lang="en-GB" b="1" dirty="0"/>
              <a:t>% </a:t>
            </a:r>
            <a:r>
              <a:rPr lang="en-GB" dirty="0"/>
              <a:t>of women aged 70+ </a:t>
            </a:r>
            <a:r>
              <a:rPr lang="en-GB" dirty="0" smtClean="0"/>
              <a:t>years</a:t>
            </a:r>
          </a:p>
          <a:p>
            <a:pPr marL="285750" indent="-285750">
              <a:buFont typeface="Arial" panose="020B0604020202020204" pitchFamily="34" charset="0"/>
              <a:buChar char="•"/>
            </a:pPr>
            <a:endParaRPr lang="en-GB" dirty="0"/>
          </a:p>
          <a:p>
            <a:r>
              <a:rPr lang="en-GB" b="1" dirty="0" smtClean="0"/>
              <a:t>79%</a:t>
            </a:r>
            <a:r>
              <a:rPr lang="en-GB" dirty="0" smtClean="0"/>
              <a:t> of women with metastatic BC were ER positive*</a:t>
            </a:r>
          </a:p>
          <a:p>
            <a:endParaRPr lang="en-GB" dirty="0" smtClean="0"/>
          </a:p>
          <a:p>
            <a:r>
              <a:rPr lang="en-GB" dirty="0" smtClean="0"/>
              <a:t>Rates of endocrine treatment for ER positive women differed by age:</a:t>
            </a:r>
          </a:p>
          <a:p>
            <a:pPr marL="742950" lvl="1" indent="-285750">
              <a:buFont typeface="Arial" panose="020B0604020202020204" pitchFamily="34" charset="0"/>
              <a:buChar char="•"/>
            </a:pPr>
            <a:r>
              <a:rPr lang="en-GB" b="1" dirty="0" smtClean="0"/>
              <a:t>57%</a:t>
            </a:r>
            <a:r>
              <a:rPr lang="en-GB" dirty="0" smtClean="0"/>
              <a:t> in women aged 50—69 years</a:t>
            </a:r>
          </a:p>
          <a:p>
            <a:pPr marL="742950" lvl="1" indent="-285750">
              <a:buFont typeface="Arial" panose="020B0604020202020204" pitchFamily="34" charset="0"/>
              <a:buChar char="•"/>
            </a:pPr>
            <a:r>
              <a:rPr lang="en-GB" b="1" dirty="0" smtClean="0"/>
              <a:t>75%</a:t>
            </a:r>
            <a:r>
              <a:rPr lang="en-GB" dirty="0" smtClean="0"/>
              <a:t> in women aged 70—79 years</a:t>
            </a:r>
          </a:p>
          <a:p>
            <a:pPr marL="742950" lvl="1" indent="-285750">
              <a:buFont typeface="Arial" panose="020B0604020202020204" pitchFamily="34" charset="0"/>
              <a:buChar char="•"/>
            </a:pPr>
            <a:r>
              <a:rPr lang="en-GB" b="1" dirty="0" smtClean="0"/>
              <a:t>83%</a:t>
            </a:r>
            <a:r>
              <a:rPr lang="en-GB" dirty="0" smtClean="0"/>
              <a:t> in women aged 80+ years</a:t>
            </a:r>
            <a:endParaRPr lang="en-GB" dirty="0"/>
          </a:p>
        </p:txBody>
      </p:sp>
      <p:sp>
        <p:nvSpPr>
          <p:cNvPr id="39" name="Rectangle 38"/>
          <p:cNvSpPr/>
          <p:nvPr/>
        </p:nvSpPr>
        <p:spPr>
          <a:xfrm>
            <a:off x="107504" y="6525344"/>
            <a:ext cx="6221906" cy="261610"/>
          </a:xfrm>
          <a:prstGeom prst="rect">
            <a:avLst/>
          </a:prstGeom>
        </p:spPr>
        <p:txBody>
          <a:bodyPr wrap="square">
            <a:spAutoFit/>
          </a:bodyPr>
          <a:lstStyle/>
          <a:p>
            <a:r>
              <a:rPr lang="en-GB" sz="1100" dirty="0" smtClean="0"/>
              <a:t>*Among women with a known ER status, information taken from the 2020 Annual Report</a:t>
            </a:r>
            <a:endParaRPr lang="en-GB" sz="1100" dirty="0"/>
          </a:p>
        </p:txBody>
      </p:sp>
      <p:grpSp>
        <p:nvGrpSpPr>
          <p:cNvPr id="12" name="Group 11"/>
          <p:cNvGrpSpPr/>
          <p:nvPr/>
        </p:nvGrpSpPr>
        <p:grpSpPr>
          <a:xfrm>
            <a:off x="7193527" y="6381328"/>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4" name="Rectangle 3"/>
          <p:cNvSpPr/>
          <p:nvPr/>
        </p:nvSpPr>
        <p:spPr>
          <a:xfrm>
            <a:off x="5220000" y="3279600"/>
            <a:ext cx="3060000" cy="1800000"/>
          </a:xfrm>
          <a:prstGeom prst="rect">
            <a:avLst/>
          </a:prstGeom>
          <a:ln w="19050" cap="sq" cmpd="sng">
            <a:solidFill>
              <a:srgbClr val="87576D"/>
            </a:solidFill>
            <a:bevel/>
          </a:ln>
        </p:spPr>
        <p:txBody>
          <a:bodyPr wrap="square">
            <a:spAutoFit/>
          </a:bodyPr>
          <a:lstStyle/>
          <a:p>
            <a:pPr algn="ctr"/>
            <a:r>
              <a:rPr lang="en-GB" sz="1600" dirty="0" smtClean="0">
                <a:solidFill>
                  <a:srgbClr val="000000"/>
                </a:solidFill>
                <a:latin typeface="Calibri" panose="020F0502020204030204" pitchFamily="34" charset="0"/>
              </a:rPr>
              <a:t>Ensure </a:t>
            </a:r>
            <a:r>
              <a:rPr lang="en-GB" sz="1600" dirty="0">
                <a:solidFill>
                  <a:srgbClr val="000000"/>
                </a:solidFill>
                <a:latin typeface="Calibri" panose="020F0502020204030204" pitchFamily="34" charset="0"/>
              </a:rPr>
              <a:t>that all women with metastatic breast cancer have their tumour’s ER status assessed and recorded; those with ER positive breast cancer should be offered endocrine therapy as part of their treatment package. </a:t>
            </a:r>
          </a:p>
        </p:txBody>
      </p:sp>
      <p:grpSp>
        <p:nvGrpSpPr>
          <p:cNvPr id="3" name="Group 2"/>
          <p:cNvGrpSpPr/>
          <p:nvPr/>
        </p:nvGrpSpPr>
        <p:grpSpPr>
          <a:xfrm>
            <a:off x="6329410" y="2366764"/>
            <a:ext cx="877040" cy="877040"/>
            <a:chOff x="6329410" y="2366764"/>
            <a:chExt cx="877040" cy="877040"/>
          </a:xfrm>
        </p:grpSpPr>
        <p:pic>
          <p:nvPicPr>
            <p:cNvPr id="17"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3"/>
                </a:ext>
              </a:extLst>
            </a:blip>
            <a:stretch>
              <a:fillRect/>
            </a:stretch>
          </p:blipFill>
          <p:spPr>
            <a:xfrm>
              <a:off x="6329410" y="2366764"/>
              <a:ext cx="877040" cy="877040"/>
            </a:xfrm>
            <a:prstGeom prst="rect">
              <a:avLst/>
            </a:prstGeom>
          </p:spPr>
        </p:pic>
        <p:sp>
          <p:nvSpPr>
            <p:cNvPr id="22" name="Rectangle 21"/>
            <p:cNvSpPr/>
            <p:nvPr/>
          </p:nvSpPr>
          <p:spPr>
            <a:xfrm>
              <a:off x="6445140" y="25559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15</a:t>
              </a:r>
              <a:endParaRPr lang="en-US" sz="3600" dirty="0">
                <a:ln w="0"/>
                <a:solidFill>
                  <a:srgbClr val="87576D"/>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030164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000" y="1162800"/>
            <a:ext cx="8658488" cy="954107"/>
          </a:xfrm>
          <a:prstGeom prst="rect">
            <a:avLst/>
          </a:prstGeom>
          <a:noFill/>
        </p:spPr>
        <p:txBody>
          <a:bodyPr wrap="square" rtlCol="0">
            <a:spAutoFit/>
          </a:bodyPr>
          <a:lstStyle/>
          <a:p>
            <a:r>
              <a:rPr lang="en-GB" sz="2800" dirty="0" smtClean="0">
                <a:solidFill>
                  <a:srgbClr val="87576D"/>
                </a:solidFill>
              </a:rPr>
              <a:t>What is the rate of chemotherapy for patients with newly diagnosed M1 breast cancer between 2014 - 2018?</a:t>
            </a:r>
          </a:p>
        </p:txBody>
      </p:sp>
      <p:sp>
        <p:nvSpPr>
          <p:cNvPr id="7" name="Content Placeholder 6"/>
          <p:cNvSpPr>
            <a:spLocks noGrp="1"/>
          </p:cNvSpPr>
          <p:nvPr>
            <p:ph idx="1"/>
          </p:nvPr>
        </p:nvSpPr>
        <p:spPr>
          <a:xfrm>
            <a:off x="352415" y="2180740"/>
            <a:ext cx="5118830" cy="1297409"/>
          </a:xfrm>
        </p:spPr>
        <p:txBody>
          <a:bodyPr>
            <a:noAutofit/>
          </a:bodyPr>
          <a:lstStyle/>
          <a:p>
            <a:pPr marL="0" indent="0">
              <a:buNone/>
            </a:pPr>
            <a:r>
              <a:rPr lang="en-GB" sz="1400" b="0" dirty="0" smtClean="0">
                <a:solidFill>
                  <a:schemeClr val="tx1"/>
                </a:solidFill>
                <a:latin typeface="+mn-lt"/>
              </a:rPr>
              <a:t>Women aged 70+ years were less likely to receive chemotherapy irrespective of fitness or ER status</a:t>
            </a:r>
          </a:p>
          <a:p>
            <a:pPr lvl="1"/>
            <a:r>
              <a:rPr lang="en-GB" sz="1400" b="1" dirty="0" smtClean="0">
                <a:solidFill>
                  <a:schemeClr val="tx1"/>
                </a:solidFill>
                <a:latin typeface="+mn-lt"/>
              </a:rPr>
              <a:t>46%</a:t>
            </a:r>
            <a:r>
              <a:rPr lang="en-GB" sz="1400" b="0" dirty="0" smtClean="0">
                <a:solidFill>
                  <a:schemeClr val="tx1"/>
                </a:solidFill>
                <a:latin typeface="+mn-lt"/>
              </a:rPr>
              <a:t> of women aged 50-69 years</a:t>
            </a:r>
          </a:p>
          <a:p>
            <a:pPr lvl="1"/>
            <a:r>
              <a:rPr lang="en-GB" sz="1400" b="1" dirty="0" smtClean="0">
                <a:solidFill>
                  <a:schemeClr val="tx1"/>
                </a:solidFill>
                <a:latin typeface="+mn-lt"/>
              </a:rPr>
              <a:t>19%</a:t>
            </a:r>
            <a:r>
              <a:rPr lang="en-GB" sz="1400" b="0" dirty="0" smtClean="0">
                <a:solidFill>
                  <a:schemeClr val="tx1"/>
                </a:solidFill>
                <a:latin typeface="+mn-lt"/>
              </a:rPr>
              <a:t> </a:t>
            </a:r>
            <a:r>
              <a:rPr lang="en-GB" sz="1400" dirty="0">
                <a:solidFill>
                  <a:schemeClr val="tx1"/>
                </a:solidFill>
                <a:latin typeface="+mn-lt"/>
              </a:rPr>
              <a:t>of women </a:t>
            </a:r>
            <a:r>
              <a:rPr lang="en-GB" sz="1400" dirty="0" smtClean="0">
                <a:solidFill>
                  <a:schemeClr val="tx1"/>
                </a:solidFill>
                <a:latin typeface="+mn-lt"/>
              </a:rPr>
              <a:t>aged 70+ years</a:t>
            </a:r>
            <a:r>
              <a:rPr lang="en-GB" sz="1300" b="0" dirty="0" smtClean="0">
                <a:solidFill>
                  <a:schemeClr val="tx1"/>
                </a:solidFill>
                <a:latin typeface="+mn-lt"/>
              </a:rPr>
              <a:t> </a:t>
            </a:r>
          </a:p>
          <a:p>
            <a:pPr marL="42862" indent="0">
              <a:buNone/>
            </a:pPr>
            <a:endParaRPr lang="en-GB" sz="1600" b="0" dirty="0">
              <a:latin typeface="+mn-lt"/>
            </a:endParaRPr>
          </a:p>
        </p:txBody>
      </p:sp>
      <p:grpSp>
        <p:nvGrpSpPr>
          <p:cNvPr id="15" name="Group 14"/>
          <p:cNvGrpSpPr/>
          <p:nvPr/>
        </p:nvGrpSpPr>
        <p:grpSpPr>
          <a:xfrm>
            <a:off x="0" y="0"/>
            <a:ext cx="9013121" cy="1008890"/>
            <a:chOff x="0" y="0"/>
            <a:chExt cx="9013121" cy="100889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4" name="Group 13"/>
          <p:cNvGrpSpPr/>
          <p:nvPr/>
        </p:nvGrpSpPr>
        <p:grpSpPr>
          <a:xfrm>
            <a:off x="7193527" y="6381328"/>
            <a:ext cx="1770961" cy="307778"/>
            <a:chOff x="347855" y="6488669"/>
            <a:chExt cx="2602393" cy="341000"/>
          </a:xfrm>
        </p:grpSpPr>
        <p:pic>
          <p:nvPicPr>
            <p:cNvPr id="18" name="Picture 17"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9" name="TextBox 18"/>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3" name="Rectangle 2"/>
          <p:cNvSpPr/>
          <p:nvPr/>
        </p:nvSpPr>
        <p:spPr>
          <a:xfrm>
            <a:off x="5220000" y="3279600"/>
            <a:ext cx="3060000" cy="1800000"/>
          </a:xfrm>
          <a:prstGeom prst="rect">
            <a:avLst/>
          </a:prstGeom>
          <a:ln w="19050">
            <a:solidFill>
              <a:srgbClr val="87576D"/>
            </a:solidFill>
          </a:ln>
        </p:spPr>
        <p:txBody>
          <a:bodyPr wrap="square">
            <a:spAutoFit/>
          </a:bodyPr>
          <a:lstStyle/>
          <a:p>
            <a:pPr algn="ctr"/>
            <a:r>
              <a:rPr lang="en-GB" sz="1600" dirty="0" smtClean="0">
                <a:solidFill>
                  <a:srgbClr val="000000"/>
                </a:solidFill>
                <a:latin typeface="Calibri" panose="020F0502020204030204" pitchFamily="34" charset="0"/>
              </a:rPr>
              <a:t>Ensure </a:t>
            </a:r>
            <a:r>
              <a:rPr lang="en-GB" sz="1600" dirty="0">
                <a:solidFill>
                  <a:srgbClr val="000000"/>
                </a:solidFill>
                <a:latin typeface="Calibri" panose="020F0502020204030204" pitchFamily="34" charset="0"/>
              </a:rPr>
              <a:t>that, for women considered for chemotherapy, there is an objective assessment of potential benefit and predicted life expectancy. Consideration should not be based on chronological age alone. </a:t>
            </a:r>
          </a:p>
        </p:txBody>
      </p:sp>
      <p:grpSp>
        <p:nvGrpSpPr>
          <p:cNvPr id="5" name="Group 4"/>
          <p:cNvGrpSpPr/>
          <p:nvPr/>
        </p:nvGrpSpPr>
        <p:grpSpPr>
          <a:xfrm>
            <a:off x="6329410" y="2366764"/>
            <a:ext cx="877040" cy="877040"/>
            <a:chOff x="6329410" y="2366764"/>
            <a:chExt cx="877040" cy="877040"/>
          </a:xfrm>
        </p:grpSpPr>
        <p:pic>
          <p:nvPicPr>
            <p:cNvPr id="21"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3"/>
                </a:ext>
              </a:extLst>
            </a:blip>
            <a:stretch>
              <a:fillRect/>
            </a:stretch>
          </p:blipFill>
          <p:spPr>
            <a:xfrm>
              <a:off x="6329410" y="2366764"/>
              <a:ext cx="877040" cy="877040"/>
            </a:xfrm>
            <a:prstGeom prst="rect">
              <a:avLst/>
            </a:prstGeom>
          </p:spPr>
        </p:pic>
        <p:sp>
          <p:nvSpPr>
            <p:cNvPr id="22" name="Rectangle 21"/>
            <p:cNvSpPr/>
            <p:nvPr/>
          </p:nvSpPr>
          <p:spPr>
            <a:xfrm>
              <a:off x="6445140" y="2555932"/>
              <a:ext cx="649507" cy="584775"/>
            </a:xfrm>
            <a:prstGeom prst="rect">
              <a:avLst/>
            </a:prstGeom>
          </p:spPr>
          <p:txBody>
            <a:bodyPr wrap="square">
              <a:spAutoFit/>
            </a:bodyPr>
            <a:lstStyle/>
            <a:p>
              <a:pPr algn="ctr"/>
              <a:r>
                <a:rPr lang="en-US" sz="1600" dirty="0" smtClean="0">
                  <a:ln w="0"/>
                  <a:solidFill>
                    <a:srgbClr val="87576D"/>
                  </a:solidFill>
                  <a:effectLst>
                    <a:outerShdw blurRad="38100" dist="19050" dir="2700000" algn="tl" rotWithShape="0">
                      <a:schemeClr val="dk1">
                        <a:alpha val="40000"/>
                      </a:schemeClr>
                    </a:outerShdw>
                  </a:effectLst>
                </a:rPr>
                <a:t>Rec</a:t>
              </a:r>
            </a:p>
            <a:p>
              <a:pPr algn="ctr"/>
              <a:r>
                <a:rPr lang="en-US" sz="1600" dirty="0" smtClean="0">
                  <a:ln w="0"/>
                  <a:solidFill>
                    <a:srgbClr val="87576D"/>
                  </a:solidFill>
                  <a:effectLst>
                    <a:outerShdw blurRad="38100" dist="19050" dir="2700000" algn="tl" rotWithShape="0">
                      <a:schemeClr val="dk1">
                        <a:alpha val="40000"/>
                      </a:schemeClr>
                    </a:outerShdw>
                  </a:effectLst>
                </a:rPr>
                <a:t>16</a:t>
              </a:r>
              <a:endParaRPr lang="en-US" sz="3600" dirty="0">
                <a:ln w="0"/>
                <a:solidFill>
                  <a:srgbClr val="87576D"/>
                </a:solidFill>
                <a:effectLst>
                  <a:outerShdw blurRad="38100" dist="19050" dir="2700000" algn="tl" rotWithShape="0">
                    <a:schemeClr val="dk1">
                      <a:alpha val="40000"/>
                    </a:schemeClr>
                  </a:outerShdw>
                </a:effectLst>
              </a:endParaRPr>
            </a:p>
          </p:txBody>
        </p:sp>
      </p:grpSp>
      <p:graphicFrame>
        <p:nvGraphicFramePr>
          <p:cNvPr id="20" name="Chart 19"/>
          <p:cNvGraphicFramePr>
            <a:graphicFrameLocks/>
          </p:cNvGraphicFramePr>
          <p:nvPr>
            <p:extLst>
              <p:ext uri="{D42A27DB-BD31-4B8C-83A1-F6EECF244321}">
                <p14:modId xmlns:p14="http://schemas.microsoft.com/office/powerpoint/2010/main" val="2646837063"/>
              </p:ext>
            </p:extLst>
          </p:nvPr>
        </p:nvGraphicFramePr>
        <p:xfrm>
          <a:off x="484132" y="3478149"/>
          <a:ext cx="3895726" cy="3115772"/>
        </p:xfrm>
        <a:graphic>
          <a:graphicData uri="http://schemas.openxmlformats.org/drawingml/2006/chart">
            <c:chart xmlns:c="http://schemas.openxmlformats.org/drawingml/2006/chart" xmlns:r="http://schemas.openxmlformats.org/officeDocument/2006/relationships" r:id="rId14"/>
          </a:graphicData>
        </a:graphic>
      </p:graphicFrame>
      <p:sp>
        <p:nvSpPr>
          <p:cNvPr id="23" name="TextBox 22"/>
          <p:cNvSpPr txBox="1"/>
          <p:nvPr/>
        </p:nvSpPr>
        <p:spPr>
          <a:xfrm>
            <a:off x="1155319" y="3243804"/>
            <a:ext cx="2553351" cy="253916"/>
          </a:xfrm>
          <a:prstGeom prst="rect">
            <a:avLst/>
          </a:prstGeom>
          <a:noFill/>
        </p:spPr>
        <p:txBody>
          <a:bodyPr wrap="square" rtlCol="0">
            <a:spAutoFit/>
          </a:bodyPr>
          <a:lstStyle/>
          <a:p>
            <a:r>
              <a:rPr lang="en-GB" sz="1050" b="1" dirty="0" smtClean="0"/>
              <a:t>Risk adjusted rates of chemotherapy (%)</a:t>
            </a:r>
            <a:endParaRPr lang="en-GB" sz="1050" b="1" dirty="0"/>
          </a:p>
        </p:txBody>
      </p:sp>
    </p:spTree>
    <p:extLst>
      <p:ext uri="{BB962C8B-B14F-4D97-AF65-F5344CB8AC3E}">
        <p14:creationId xmlns:p14="http://schemas.microsoft.com/office/powerpoint/2010/main" val="1229716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013121" cy="1008890"/>
            <a:chOff x="0" y="0"/>
            <a:chExt cx="9013121" cy="100889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9" name="Title 1"/>
          <p:cNvSpPr>
            <a:spLocks noGrp="1"/>
          </p:cNvSpPr>
          <p:nvPr>
            <p:ph type="title"/>
          </p:nvPr>
        </p:nvSpPr>
        <p:spPr>
          <a:xfrm>
            <a:off x="302400" y="1195200"/>
            <a:ext cx="8038876" cy="504056"/>
          </a:xfrm>
        </p:spPr>
        <p:txBody>
          <a:bodyPr/>
          <a:lstStyle/>
          <a:p>
            <a:r>
              <a:rPr lang="en-GB" sz="2800" dirty="0" smtClean="0">
                <a:solidFill>
                  <a:srgbClr val="87576D"/>
                </a:solidFill>
                <a:latin typeface="+mn-lt"/>
              </a:rPr>
              <a:t>Discussion – newly diagnosed M1 breast cancer </a:t>
            </a:r>
            <a:endParaRPr lang="en-GB" sz="2800" dirty="0">
              <a:solidFill>
                <a:srgbClr val="87576D"/>
              </a:solidFill>
              <a:latin typeface="+mn-lt"/>
            </a:endParaRPr>
          </a:p>
        </p:txBody>
      </p:sp>
      <p:pic>
        <p:nvPicPr>
          <p:cNvPr id="10" name="Graphic 2" descr="Information">
            <a:extLst>
              <a:ext uri="{FF2B5EF4-FFF2-40B4-BE49-F238E27FC236}">
                <a16:creationId xmlns:a16="http://schemas.microsoft.com/office/drawing/2014/main" id="{E830D91F-7A99-4B68-BDCB-BCA2CB0D0865}"/>
              </a:ext>
            </a:extLst>
          </p:cNvPr>
          <p:cNvPicPr>
            <a:picLocks noChangeAspect="1"/>
          </p:cNvPicPr>
          <p:nvPr/>
        </p:nvPicPr>
        <p:blipFill>
          <a:blip r:embed="rId7">
            <a:extLst>
              <a:ext uri="{96DAC541-7B7A-43D3-8B79-37D633B846F1}">
                <asvg:svgBlip xmlns:asvg="http://schemas.microsoft.com/office/drawing/2016/SVG/main" xmlns="" r:embed="rId9"/>
              </a:ext>
            </a:extLst>
          </a:blip>
          <a:stretch>
            <a:fillRect/>
          </a:stretch>
        </p:blipFill>
        <p:spPr>
          <a:xfrm>
            <a:off x="4302000" y="2245315"/>
            <a:ext cx="540000" cy="540000"/>
          </a:xfrm>
          <a:prstGeom prst="rect">
            <a:avLst/>
          </a:prstGeom>
        </p:spPr>
      </p:pic>
      <p:sp>
        <p:nvSpPr>
          <p:cNvPr id="11" name="TextBox 10"/>
          <p:cNvSpPr txBox="1"/>
          <p:nvPr/>
        </p:nvSpPr>
        <p:spPr>
          <a:xfrm>
            <a:off x="302400" y="2924944"/>
            <a:ext cx="8662088" cy="290848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GB" sz="2400" dirty="0">
                <a:solidFill>
                  <a:srgbClr val="323232"/>
                </a:solidFill>
                <a:latin typeface="Calibri" panose="020F0502020204030204" pitchFamily="34" charset="0"/>
                <a:cs typeface="Arial"/>
              </a:rPr>
              <a:t>Are we assessing ER status in women with metastatic breast cancer? </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GB" sz="2400" dirty="0" smtClean="0">
                <a:solidFill>
                  <a:srgbClr val="323232"/>
                </a:solidFill>
                <a:latin typeface="Calibri" panose="020F0502020204030204" pitchFamily="34" charset="0"/>
                <a:cs typeface="Arial"/>
              </a:rPr>
              <a:t>What </a:t>
            </a:r>
            <a:r>
              <a:rPr lang="en-GB" sz="2400" dirty="0">
                <a:solidFill>
                  <a:srgbClr val="323232"/>
                </a:solidFill>
                <a:latin typeface="Calibri" panose="020F0502020204030204" pitchFamily="34" charset="0"/>
                <a:cs typeface="Arial"/>
              </a:rPr>
              <a:t>are our current methods for assessing life expectancy and patient fitness in older women with metastatic breast cancer</a:t>
            </a:r>
            <a:r>
              <a:rPr lang="en-GB" sz="2400" dirty="0" smtClean="0">
                <a:solidFill>
                  <a:srgbClr val="323232"/>
                </a:solidFill>
                <a:latin typeface="Calibri" panose="020F0502020204030204" pitchFamily="34" charset="0"/>
                <a:cs typeface="Arial"/>
              </a:rPr>
              <a:t>?</a:t>
            </a:r>
          </a:p>
          <a:p>
            <a:pPr marL="342900" indent="-342900">
              <a:spcAft>
                <a:spcPts val="600"/>
              </a:spcAft>
              <a:buFont typeface="Wingdings" panose="05000000000000000000" pitchFamily="2" charset="2"/>
              <a:buChar char="Ø"/>
              <a:defRPr/>
            </a:pPr>
            <a:r>
              <a:rPr lang="en-GB" sz="2400" dirty="0">
                <a:solidFill>
                  <a:srgbClr val="323232"/>
                </a:solidFill>
                <a:latin typeface="Calibri" panose="020F0502020204030204" pitchFamily="34" charset="0"/>
                <a:cs typeface="Arial"/>
              </a:rPr>
              <a:t>How do our rates of </a:t>
            </a:r>
            <a:r>
              <a:rPr lang="en-GB" sz="2400" dirty="0" smtClean="0">
                <a:solidFill>
                  <a:srgbClr val="323232"/>
                </a:solidFill>
                <a:latin typeface="Calibri" panose="020F0502020204030204" pitchFamily="34" charset="0"/>
                <a:cs typeface="Arial"/>
              </a:rPr>
              <a:t>chemotherapy for patients with newly diagnosed metastatic breast cancer compare </a:t>
            </a:r>
            <a:r>
              <a:rPr lang="en-GB" sz="2400" dirty="0">
                <a:solidFill>
                  <a:srgbClr val="323232"/>
                </a:solidFill>
                <a:latin typeface="Calibri" panose="020F0502020204030204" pitchFamily="34" charset="0"/>
                <a:cs typeface="Arial"/>
              </a:rPr>
              <a:t>with other </a:t>
            </a:r>
            <a:r>
              <a:rPr lang="en-GB" sz="2400" dirty="0" smtClean="0">
                <a:solidFill>
                  <a:srgbClr val="323232"/>
                </a:solidFill>
                <a:latin typeface="Calibri" panose="020F0502020204030204" pitchFamily="34" charset="0"/>
                <a:cs typeface="Arial"/>
              </a:rPr>
              <a:t>units?</a:t>
            </a:r>
            <a:endParaRPr lang="en-GB" sz="1600" b="1" dirty="0">
              <a:solidFill>
                <a:srgbClr val="FF0000"/>
              </a:solidFill>
            </a:endParaRP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en-GB" sz="2400" dirty="0">
              <a:solidFill>
                <a:srgbClr val="323232"/>
              </a:solidFill>
              <a:latin typeface="Calibri" panose="020F0502020204030204" pitchFamily="34" charset="0"/>
              <a:cs typeface="Arial"/>
            </a:endParaRPr>
          </a:p>
        </p:txBody>
      </p:sp>
      <p:grpSp>
        <p:nvGrpSpPr>
          <p:cNvPr id="12" name="Group 11"/>
          <p:cNvGrpSpPr/>
          <p:nvPr/>
        </p:nvGrpSpPr>
        <p:grpSpPr>
          <a:xfrm>
            <a:off x="7193527" y="6381328"/>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Tree>
    <p:extLst>
      <p:ext uri="{BB962C8B-B14F-4D97-AF65-F5344CB8AC3E}">
        <p14:creationId xmlns:p14="http://schemas.microsoft.com/office/powerpoint/2010/main" val="127498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352928" cy="4484241"/>
          </a:xfrm>
        </p:spPr>
        <p:txBody>
          <a:bodyPr>
            <a:normAutofit/>
          </a:bodyPr>
          <a:lstStyle/>
          <a:p>
            <a:pPr marL="457200" indent="-457200">
              <a:buFont typeface="+mj-lt"/>
              <a:buAutoNum type="arabicPeriod"/>
            </a:pPr>
            <a:r>
              <a:rPr lang="en-GB" sz="1600" b="0" dirty="0" smtClean="0">
                <a:latin typeface="Calibri" panose="020F0502020204030204" pitchFamily="34" charset="0"/>
              </a:rPr>
              <a:t>Our data completion for core NABCOP data items :</a:t>
            </a:r>
          </a:p>
          <a:p>
            <a:pPr marL="457200" indent="-457200">
              <a:buFont typeface="+mj-lt"/>
              <a:buAutoNum type="arabicPeriod"/>
            </a:pPr>
            <a:endParaRPr lang="en-GB" sz="1600" b="0" dirty="0">
              <a:latin typeface="Calibri" panose="020F0502020204030204" pitchFamily="34" charset="0"/>
            </a:endParaRPr>
          </a:p>
          <a:p>
            <a:pPr marL="457200" indent="-457200">
              <a:buFont typeface="+mj-lt"/>
              <a:buAutoNum type="arabicPeriod"/>
            </a:pPr>
            <a:endParaRPr lang="en-GB" sz="1600" b="0" dirty="0" smtClean="0">
              <a:latin typeface="Calibri" panose="020F0502020204030204" pitchFamily="34" charset="0"/>
            </a:endParaRPr>
          </a:p>
          <a:p>
            <a:pPr marL="457200" indent="-457200">
              <a:buFont typeface="+mj-lt"/>
              <a:buAutoNum type="arabicPeriod"/>
            </a:pPr>
            <a:endParaRPr lang="en-GB" sz="1600" b="0" dirty="0">
              <a:latin typeface="Calibri" panose="020F0502020204030204" pitchFamily="34" charset="0"/>
            </a:endParaRPr>
          </a:p>
          <a:p>
            <a:pPr marL="457200" indent="-457200">
              <a:buFont typeface="+mj-lt"/>
              <a:buAutoNum type="arabicPeriod"/>
            </a:pPr>
            <a:endParaRPr lang="en-GB" sz="1600" b="0" dirty="0" smtClean="0">
              <a:latin typeface="Calibri" panose="020F0502020204030204" pitchFamily="34" charset="0"/>
            </a:endParaRPr>
          </a:p>
          <a:p>
            <a:pPr marL="457200" indent="-457200">
              <a:buFont typeface="+mj-lt"/>
              <a:buAutoNum type="arabicPeriod"/>
            </a:pPr>
            <a:endParaRPr lang="en-GB" sz="1600" b="0" dirty="0" smtClean="0">
              <a:latin typeface="Calibri" panose="020F0502020204030204" pitchFamily="34" charset="0"/>
            </a:endParaRPr>
          </a:p>
          <a:p>
            <a:pPr marL="457200" indent="-457200">
              <a:buFont typeface="+mj-lt"/>
              <a:buAutoNum type="arabicPeriod"/>
            </a:pPr>
            <a:endParaRPr lang="en-GB" sz="1600" b="0" dirty="0">
              <a:latin typeface="Calibri" panose="020F0502020204030204" pitchFamily="34" charset="0"/>
            </a:endParaRPr>
          </a:p>
          <a:p>
            <a:pPr marL="457200" indent="-457200">
              <a:buFont typeface="+mj-lt"/>
              <a:buAutoNum type="arabicPeriod"/>
            </a:pPr>
            <a:endParaRPr lang="en-GB" sz="1600" b="0" dirty="0" smtClean="0">
              <a:latin typeface="Calibri" panose="020F0502020204030204" pitchFamily="34" charset="0"/>
            </a:endParaRPr>
          </a:p>
          <a:p>
            <a:pPr marL="457200" indent="-457200">
              <a:buFont typeface="+mj-lt"/>
              <a:buAutoNum type="arabicPeriod"/>
            </a:pPr>
            <a:r>
              <a:rPr lang="en-GB" sz="1600" b="0" dirty="0" smtClean="0">
                <a:latin typeface="Calibri" panose="020F0502020204030204" pitchFamily="34" charset="0"/>
              </a:rPr>
              <a:t>In comparison to the national average, our rate of:</a:t>
            </a:r>
          </a:p>
          <a:p>
            <a:pPr marL="742950" lvl="1" indent="-400050">
              <a:buFont typeface="+mj-lt"/>
              <a:buAutoNum type="romanUcPeriod"/>
            </a:pPr>
            <a:r>
              <a:rPr lang="en-GB" sz="1600" b="0" dirty="0" smtClean="0">
                <a:latin typeface="Calibri" panose="020F0502020204030204" pitchFamily="34" charset="0"/>
              </a:rPr>
              <a:t>Surgery for DCIS is </a:t>
            </a:r>
            <a:r>
              <a:rPr lang="en-GB" sz="1600" b="0" dirty="0" smtClean="0">
                <a:solidFill>
                  <a:srgbClr val="87576D"/>
                </a:solidFill>
                <a:latin typeface="Calibri" panose="020F0502020204030204" pitchFamily="34" charset="0"/>
              </a:rPr>
              <a:t>higher / lower / comparable </a:t>
            </a:r>
            <a:r>
              <a:rPr lang="en-GB" sz="1600" b="0" i="1" dirty="0" smtClean="0">
                <a:latin typeface="Calibri" panose="020F0502020204030204" pitchFamily="34" charset="0"/>
              </a:rPr>
              <a:t>(delete as appropriate) </a:t>
            </a:r>
          </a:p>
          <a:p>
            <a:pPr marL="742950" lvl="1" indent="-400050">
              <a:buFont typeface="+mj-lt"/>
              <a:buAutoNum type="romanUcPeriod"/>
            </a:pPr>
            <a:r>
              <a:rPr lang="en-GB" sz="1600" dirty="0">
                <a:latin typeface="Calibri" panose="020F0502020204030204" pitchFamily="34" charset="0"/>
              </a:rPr>
              <a:t>Surgery for women aged </a:t>
            </a:r>
            <a:r>
              <a:rPr lang="en-GB" sz="1600" dirty="0">
                <a:solidFill>
                  <a:srgbClr val="87576D"/>
                </a:solidFill>
                <a:latin typeface="Calibri" panose="020F0502020204030204" pitchFamily="34" charset="0"/>
              </a:rPr>
              <a:t>50-74 / 75 and over</a:t>
            </a:r>
            <a:r>
              <a:rPr lang="en-GB" sz="1600" dirty="0">
                <a:latin typeface="Calibri" panose="020F0502020204030204" pitchFamily="34" charset="0"/>
              </a:rPr>
              <a:t> with </a:t>
            </a:r>
            <a:r>
              <a:rPr lang="en-GB" sz="1600" dirty="0">
                <a:solidFill>
                  <a:srgbClr val="87576D"/>
                </a:solidFill>
                <a:latin typeface="Calibri" panose="020F0502020204030204" pitchFamily="34" charset="0"/>
              </a:rPr>
              <a:t>ER-positive / ER-negative</a:t>
            </a:r>
            <a:r>
              <a:rPr lang="en-GB" sz="1600" dirty="0">
                <a:latin typeface="Calibri" panose="020F0502020204030204" pitchFamily="34" charset="0"/>
              </a:rPr>
              <a:t> EIBC is </a:t>
            </a:r>
            <a:r>
              <a:rPr lang="en-GB" sz="1600" dirty="0">
                <a:solidFill>
                  <a:srgbClr val="87576D"/>
                </a:solidFill>
                <a:latin typeface="Calibri" panose="020F0502020204030204" pitchFamily="34" charset="0"/>
              </a:rPr>
              <a:t>higher / lower / comparable </a:t>
            </a:r>
            <a:r>
              <a:rPr lang="en-GB" sz="1600" i="1" dirty="0">
                <a:latin typeface="Calibri" panose="020F0502020204030204" pitchFamily="34" charset="0"/>
              </a:rPr>
              <a:t>(delete as appropriate) </a:t>
            </a:r>
          </a:p>
          <a:p>
            <a:pPr marL="742950" lvl="1" indent="-400050">
              <a:buFont typeface="+mj-lt"/>
              <a:buAutoNum type="romanUcPeriod"/>
            </a:pPr>
            <a:r>
              <a:rPr lang="en-GB" sz="1600" b="0" dirty="0" smtClean="0">
                <a:latin typeface="Calibri" panose="020F0502020204030204" pitchFamily="34" charset="0"/>
              </a:rPr>
              <a:t>Radiotherapy post-BCS for EIBC is </a:t>
            </a:r>
            <a:r>
              <a:rPr lang="en-GB" sz="1600" b="0" dirty="0" smtClean="0">
                <a:solidFill>
                  <a:srgbClr val="87576D"/>
                </a:solidFill>
                <a:latin typeface="Calibri" panose="020F0502020204030204" pitchFamily="34" charset="0"/>
              </a:rPr>
              <a:t>higher </a:t>
            </a:r>
            <a:r>
              <a:rPr lang="en-GB" sz="1600" b="0" dirty="0">
                <a:solidFill>
                  <a:srgbClr val="87576D"/>
                </a:solidFill>
                <a:latin typeface="Calibri" panose="020F0502020204030204" pitchFamily="34" charset="0"/>
              </a:rPr>
              <a:t>/ lower / comparable </a:t>
            </a:r>
            <a:r>
              <a:rPr lang="en-GB" sz="1600" b="0" i="1" dirty="0">
                <a:latin typeface="Calibri" panose="020F0502020204030204" pitchFamily="34" charset="0"/>
              </a:rPr>
              <a:t>(delete as appropriate) </a:t>
            </a:r>
            <a:endParaRPr lang="en-GB" sz="1600" b="0" i="1" dirty="0" smtClean="0">
              <a:latin typeface="Calibri" panose="020F0502020204030204" pitchFamily="34" charset="0"/>
            </a:endParaRPr>
          </a:p>
          <a:p>
            <a:pPr marL="742950" lvl="1" indent="-400050">
              <a:buFont typeface="+mj-lt"/>
              <a:buAutoNum type="romanUcPeriod"/>
            </a:pPr>
            <a:r>
              <a:rPr lang="en-GB" sz="1600" b="0" dirty="0" smtClean="0">
                <a:latin typeface="+mn-lt"/>
              </a:rPr>
              <a:t>Adjuvant chemotherapy + trastuzumab for women with HER2-positive </a:t>
            </a:r>
            <a:r>
              <a:rPr lang="en-GB" sz="1600" b="0" dirty="0">
                <a:latin typeface="+mn-lt"/>
              </a:rPr>
              <a:t>EIBC </a:t>
            </a:r>
            <a:r>
              <a:rPr lang="en-GB" sz="1600" b="0" dirty="0" smtClean="0">
                <a:latin typeface="+mn-lt"/>
              </a:rPr>
              <a:t>is </a:t>
            </a:r>
            <a:r>
              <a:rPr lang="en-GB" sz="1600" b="0" dirty="0" smtClean="0">
                <a:solidFill>
                  <a:srgbClr val="87576D"/>
                </a:solidFill>
                <a:latin typeface="Calibri" panose="020F0502020204030204" pitchFamily="34" charset="0"/>
              </a:rPr>
              <a:t>higher </a:t>
            </a:r>
            <a:r>
              <a:rPr lang="en-GB" sz="1600" b="0" dirty="0">
                <a:solidFill>
                  <a:srgbClr val="87576D"/>
                </a:solidFill>
                <a:latin typeface="Calibri" panose="020F0502020204030204" pitchFamily="34" charset="0"/>
              </a:rPr>
              <a:t>/ lower / comparable </a:t>
            </a:r>
            <a:r>
              <a:rPr lang="en-GB" sz="1600" b="0" i="1" dirty="0">
                <a:latin typeface="Calibri" panose="020F0502020204030204" pitchFamily="34" charset="0"/>
              </a:rPr>
              <a:t>(delete as appropriate</a:t>
            </a:r>
            <a:r>
              <a:rPr lang="en-GB" sz="1600" i="1" dirty="0" smtClean="0">
                <a:latin typeface="Calibri" panose="020F0502020204030204" pitchFamily="34" charset="0"/>
              </a:rPr>
              <a:t>)</a:t>
            </a:r>
            <a:r>
              <a:rPr lang="en-GB" sz="1600" b="1" i="1" dirty="0" smtClean="0">
                <a:solidFill>
                  <a:srgbClr val="FF0000"/>
                </a:solidFill>
                <a:latin typeface="Calibri" panose="020F0502020204030204" pitchFamily="34" charset="0"/>
              </a:rPr>
              <a:t>*</a:t>
            </a:r>
            <a:r>
              <a:rPr lang="en-GB" sz="1600" b="0" i="1" dirty="0" smtClean="0">
                <a:latin typeface="Calibri" panose="020F0502020204030204" pitchFamily="34" charset="0"/>
              </a:rPr>
              <a:t> </a:t>
            </a:r>
            <a:endParaRPr lang="en-GB" sz="1600" b="0" i="1" dirty="0">
              <a:latin typeface="Calibri" panose="020F0502020204030204" pitchFamily="34" charset="0"/>
            </a:endParaRPr>
          </a:p>
          <a:p>
            <a:pPr marL="0" indent="0">
              <a:buNone/>
            </a:pPr>
            <a:endParaRPr lang="en-GB" sz="1600" b="0" i="1" dirty="0">
              <a:latin typeface="Calibri" panose="020F0502020204030204" pitchFamily="34" charset="0"/>
            </a:endParaRPr>
          </a:p>
          <a:p>
            <a:pPr marL="457200" indent="-457200">
              <a:buFont typeface="+mj-lt"/>
              <a:buAutoNum type="arabicPeriod"/>
            </a:pPr>
            <a:endParaRPr lang="en-GB" sz="1600" b="0" dirty="0">
              <a:latin typeface="Calibri" panose="020F0502020204030204" pitchFamily="34" charset="0"/>
            </a:endParaRPr>
          </a:p>
        </p:txBody>
      </p:sp>
      <p:graphicFrame>
        <p:nvGraphicFramePr>
          <p:cNvPr id="11" name="Table 10"/>
          <p:cNvGraphicFramePr>
            <a:graphicFrameLocks noGrp="1"/>
          </p:cNvGraphicFramePr>
          <p:nvPr>
            <p:extLst/>
          </p:nvPr>
        </p:nvGraphicFramePr>
        <p:xfrm>
          <a:off x="1472698" y="2674854"/>
          <a:ext cx="5616625" cy="1796813"/>
        </p:xfrm>
        <a:graphic>
          <a:graphicData uri="http://schemas.openxmlformats.org/drawingml/2006/table">
            <a:tbl>
              <a:tblPr>
                <a:tableStyleId>{9D7B26C5-4107-4FEC-AEDC-1716B250A1EF}</a:tableStyleId>
              </a:tblPr>
              <a:tblGrid>
                <a:gridCol w="1879477">
                  <a:extLst>
                    <a:ext uri="{9D8B030D-6E8A-4147-A177-3AD203B41FA5}">
                      <a16:colId xmlns:a16="http://schemas.microsoft.com/office/drawing/2014/main" val="2565087115"/>
                    </a:ext>
                  </a:extLst>
                </a:gridCol>
                <a:gridCol w="1107290">
                  <a:extLst>
                    <a:ext uri="{9D8B030D-6E8A-4147-A177-3AD203B41FA5}">
                      <a16:colId xmlns:a16="http://schemas.microsoft.com/office/drawing/2014/main" val="2892770101"/>
                    </a:ext>
                  </a:extLst>
                </a:gridCol>
                <a:gridCol w="1314929">
                  <a:extLst>
                    <a:ext uri="{9D8B030D-6E8A-4147-A177-3AD203B41FA5}">
                      <a16:colId xmlns:a16="http://schemas.microsoft.com/office/drawing/2014/main" val="2552967105"/>
                    </a:ext>
                  </a:extLst>
                </a:gridCol>
                <a:gridCol w="1314929">
                  <a:extLst>
                    <a:ext uri="{9D8B030D-6E8A-4147-A177-3AD203B41FA5}">
                      <a16:colId xmlns:a16="http://schemas.microsoft.com/office/drawing/2014/main" val="3160608562"/>
                    </a:ext>
                  </a:extLst>
                </a:gridCol>
              </a:tblGrid>
              <a:tr h="322098">
                <a:tc>
                  <a:txBody>
                    <a:bodyPr/>
                    <a:lstStyle/>
                    <a:p>
                      <a:pPr algn="r" fontAlgn="b"/>
                      <a:endParaRPr lang="en-GB" sz="1400" b="1" i="0" u="none" strike="noStrike" dirty="0">
                        <a:solidFill>
                          <a:schemeClr val="bg1"/>
                        </a:solidFill>
                        <a:effectLst/>
                        <a:latin typeface="Calibri" panose="020F0502020204030204" pitchFamily="34" charset="0"/>
                      </a:endParaRPr>
                    </a:p>
                  </a:txBody>
                  <a:tcPr marL="9525" marR="9525" marT="9525" marB="0" anchor="b">
                    <a:solidFill>
                      <a:srgbClr val="A06D84"/>
                    </a:solidFill>
                  </a:tcPr>
                </a:tc>
                <a:tc>
                  <a:txBody>
                    <a:bodyPr/>
                    <a:lstStyle/>
                    <a:p>
                      <a:pPr algn="ctr" fontAlgn="ctr"/>
                      <a:r>
                        <a:rPr lang="en-GB" sz="1400" b="1" u="none" strike="noStrike" dirty="0">
                          <a:solidFill>
                            <a:schemeClr val="bg1"/>
                          </a:solidFill>
                          <a:effectLst/>
                        </a:rPr>
                        <a:t>50-69 years</a:t>
                      </a:r>
                      <a:endParaRPr lang="en-GB" sz="1400" b="1" i="0" u="none" strike="noStrike" dirty="0">
                        <a:solidFill>
                          <a:schemeClr val="bg1"/>
                        </a:solidFill>
                        <a:effectLst/>
                        <a:latin typeface="Calibri" panose="020F0502020204030204" pitchFamily="34" charset="0"/>
                      </a:endParaRPr>
                    </a:p>
                  </a:txBody>
                  <a:tcPr marL="9525" marR="9525" marT="9525" marB="0" anchor="ctr">
                    <a:solidFill>
                      <a:srgbClr val="A06D84"/>
                    </a:solidFill>
                  </a:tcPr>
                </a:tc>
                <a:tc>
                  <a:txBody>
                    <a:bodyPr/>
                    <a:lstStyle/>
                    <a:p>
                      <a:pPr algn="ctr" fontAlgn="ctr"/>
                      <a:r>
                        <a:rPr lang="en-GB" sz="1400" b="1" u="none" strike="noStrike" dirty="0" smtClean="0">
                          <a:solidFill>
                            <a:schemeClr val="bg1"/>
                          </a:solidFill>
                          <a:effectLst/>
                        </a:rPr>
                        <a:t>70-79 </a:t>
                      </a:r>
                      <a:r>
                        <a:rPr lang="en-GB" sz="1400" b="1" u="none" strike="noStrike" dirty="0">
                          <a:solidFill>
                            <a:schemeClr val="bg1"/>
                          </a:solidFill>
                          <a:effectLst/>
                        </a:rPr>
                        <a:t>years</a:t>
                      </a:r>
                      <a:endParaRPr lang="en-GB" sz="1400" b="1" i="0" u="none" strike="noStrike" dirty="0">
                        <a:solidFill>
                          <a:schemeClr val="bg1"/>
                        </a:solidFill>
                        <a:effectLst/>
                        <a:latin typeface="Calibri" panose="020F0502020204030204" pitchFamily="34" charset="0"/>
                      </a:endParaRPr>
                    </a:p>
                  </a:txBody>
                  <a:tcPr marL="9525" marR="9525" marT="9525" marB="0" anchor="ctr">
                    <a:solidFill>
                      <a:srgbClr val="A06D84"/>
                    </a:solidFill>
                  </a:tcPr>
                </a:tc>
                <a:tc>
                  <a:txBody>
                    <a:bodyPr/>
                    <a:lstStyle/>
                    <a:p>
                      <a:pPr algn="ctr" fontAlgn="ctr"/>
                      <a:r>
                        <a:rPr lang="en-GB" sz="1400" b="1" i="0" u="none" strike="noStrike" dirty="0" smtClean="0">
                          <a:solidFill>
                            <a:schemeClr val="bg1"/>
                          </a:solidFill>
                          <a:effectLst/>
                          <a:latin typeface="Calibri" panose="020F0502020204030204" pitchFamily="34" charset="0"/>
                        </a:rPr>
                        <a:t>80+ years</a:t>
                      </a:r>
                      <a:endParaRPr lang="en-GB" sz="1400" b="1" i="0" u="none" strike="noStrike" dirty="0">
                        <a:solidFill>
                          <a:schemeClr val="bg1"/>
                        </a:solidFill>
                        <a:effectLst/>
                        <a:latin typeface="Calibri" panose="020F0502020204030204" pitchFamily="34" charset="0"/>
                      </a:endParaRPr>
                    </a:p>
                  </a:txBody>
                  <a:tcPr marL="9525" marR="9525" marT="9525" marB="0" anchor="ctr">
                    <a:solidFill>
                      <a:srgbClr val="A06D84"/>
                    </a:solidFill>
                  </a:tcPr>
                </a:tc>
                <a:extLst>
                  <a:ext uri="{0D108BD9-81ED-4DB2-BD59-A6C34878D82A}">
                    <a16:rowId xmlns:a16="http://schemas.microsoft.com/office/drawing/2014/main" val="828437587"/>
                  </a:ext>
                </a:extLst>
              </a:tr>
              <a:tr h="227611">
                <a:tc>
                  <a:txBody>
                    <a:bodyPr/>
                    <a:lstStyle/>
                    <a:p>
                      <a:pPr algn="l" fontAlgn="ctr"/>
                      <a:r>
                        <a:rPr lang="en-GB" sz="1400" b="0" i="0" u="none" strike="noStrike" dirty="0" smtClean="0">
                          <a:solidFill>
                            <a:schemeClr val="tx1"/>
                          </a:solidFill>
                          <a:effectLst/>
                          <a:latin typeface="+mn-lt"/>
                        </a:rPr>
                        <a:t>Tumour</a:t>
                      </a:r>
                      <a:r>
                        <a:rPr lang="en-GB" sz="1400" b="0" i="0" u="none" strike="noStrike" baseline="0" dirty="0" smtClean="0">
                          <a:solidFill>
                            <a:schemeClr val="tx1"/>
                          </a:solidFill>
                          <a:effectLst/>
                          <a:latin typeface="+mn-lt"/>
                        </a:rPr>
                        <a:t> size</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71769277"/>
                  </a:ext>
                </a:extLst>
              </a:tr>
              <a:tr h="238992">
                <a:tc>
                  <a:txBody>
                    <a:bodyPr/>
                    <a:lstStyle/>
                    <a:p>
                      <a:pPr algn="l" fontAlgn="ctr"/>
                      <a:r>
                        <a:rPr lang="en-GB" sz="1400" u="none" strike="noStrike" dirty="0" smtClean="0">
                          <a:effectLst/>
                        </a:rPr>
                        <a:t>N-stage</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64942685"/>
                  </a:ext>
                </a:extLst>
              </a:tr>
              <a:tr h="302517">
                <a:tc>
                  <a:txBody>
                    <a:bodyPr/>
                    <a:lstStyle/>
                    <a:p>
                      <a:pPr algn="l" fontAlgn="ctr"/>
                      <a:r>
                        <a:rPr lang="en-GB" sz="1400" u="none" strike="noStrike" dirty="0" smtClean="0">
                          <a:effectLst/>
                        </a:rPr>
                        <a:t>M-stage</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897540298"/>
                  </a:ext>
                </a:extLst>
              </a:tr>
              <a:tr h="227611">
                <a:tc>
                  <a:txBody>
                    <a:bodyPr/>
                    <a:lstStyle/>
                    <a:p>
                      <a:pPr algn="l" fontAlgn="ctr"/>
                      <a:r>
                        <a:rPr lang="en-GB" sz="1400" u="none" strike="noStrike" dirty="0" smtClean="0">
                          <a:effectLst/>
                        </a:rPr>
                        <a:t>ER-status</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962992922"/>
                  </a:ext>
                </a:extLst>
              </a:tr>
              <a:tr h="238992">
                <a:tc>
                  <a:txBody>
                    <a:bodyPr/>
                    <a:lstStyle/>
                    <a:p>
                      <a:pPr algn="l" fontAlgn="ctr"/>
                      <a:r>
                        <a:rPr lang="en-GB" sz="1400" u="none" strike="noStrike" dirty="0" smtClean="0">
                          <a:effectLst/>
                        </a:rPr>
                        <a:t>HER-2</a:t>
                      </a:r>
                      <a:r>
                        <a:rPr lang="en-GB" sz="1400" u="none" strike="noStrike" baseline="0" dirty="0" smtClean="0">
                          <a:effectLst/>
                        </a:rPr>
                        <a:t> status</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723434959"/>
                  </a:ext>
                </a:extLst>
              </a:tr>
              <a:tr h="238992">
                <a:tc>
                  <a:txBody>
                    <a:bodyPr/>
                    <a:lstStyle/>
                    <a:p>
                      <a:pPr algn="l" fontAlgn="ctr"/>
                      <a:r>
                        <a:rPr lang="en-GB" sz="1400" b="0" i="0" u="none" strike="noStrike" dirty="0" smtClean="0">
                          <a:solidFill>
                            <a:srgbClr val="000000"/>
                          </a:solidFill>
                          <a:effectLst/>
                          <a:latin typeface="Calibri" panose="020F0502020204030204" pitchFamily="34" charset="0"/>
                        </a:rPr>
                        <a:t>WHO performance status</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GB" sz="1400" u="none" strike="noStrike" dirty="0" smtClean="0">
                          <a:effectLst/>
                        </a:rPr>
                        <a:t>%</a:t>
                      </a:r>
                      <a:endParaRPr lang="en-GB"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18600343"/>
                  </a:ext>
                </a:extLst>
              </a:tr>
            </a:tbl>
          </a:graphicData>
        </a:graphic>
      </p:graphicFrame>
      <p:sp>
        <p:nvSpPr>
          <p:cNvPr id="20" name="TextBox 19"/>
          <p:cNvSpPr txBox="1"/>
          <p:nvPr/>
        </p:nvSpPr>
        <p:spPr>
          <a:xfrm>
            <a:off x="302400" y="1195467"/>
            <a:ext cx="8710721" cy="1384995"/>
          </a:xfrm>
          <a:prstGeom prst="rect">
            <a:avLst/>
          </a:prstGeom>
          <a:noFill/>
        </p:spPr>
        <p:txBody>
          <a:bodyPr wrap="square" rtlCol="0">
            <a:spAutoFit/>
          </a:bodyPr>
          <a:lstStyle/>
          <a:p>
            <a:r>
              <a:rPr lang="en-GB" sz="2800" dirty="0" smtClean="0">
                <a:solidFill>
                  <a:srgbClr val="87576D"/>
                </a:solidFill>
              </a:rPr>
              <a:t>Summary of NABCOP data for </a:t>
            </a:r>
            <a:r>
              <a:rPr lang="en-GB" sz="2800" i="1" dirty="0" smtClean="0">
                <a:solidFill>
                  <a:srgbClr val="87576D"/>
                </a:solidFill>
              </a:rPr>
              <a:t>[insert your organisation name]</a:t>
            </a:r>
          </a:p>
          <a:p>
            <a:r>
              <a:rPr lang="en-GB" sz="2800" dirty="0" smtClean="0">
                <a:solidFill>
                  <a:srgbClr val="87576D"/>
                </a:solidFill>
              </a:rPr>
              <a:t> </a:t>
            </a:r>
            <a:endParaRPr lang="en-GB" sz="2800" dirty="0">
              <a:solidFill>
                <a:srgbClr val="87576D"/>
              </a:solidFill>
            </a:endParaRPr>
          </a:p>
        </p:txBody>
      </p:sp>
      <p:grpSp>
        <p:nvGrpSpPr>
          <p:cNvPr id="22" name="Group 21"/>
          <p:cNvGrpSpPr/>
          <p:nvPr/>
        </p:nvGrpSpPr>
        <p:grpSpPr>
          <a:xfrm>
            <a:off x="7193527" y="6381328"/>
            <a:ext cx="1770961" cy="307778"/>
            <a:chOff x="347855" y="6488669"/>
            <a:chExt cx="2602393" cy="341000"/>
          </a:xfrm>
        </p:grpSpPr>
        <p:pic>
          <p:nvPicPr>
            <p:cNvPr id="23" name="Picture 22" descr="&lt;strong&gt;Twitter&lt;/strong&gt; Considering Increasing Character Count to 10,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24" name="TextBox 23"/>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grpSp>
        <p:nvGrpSpPr>
          <p:cNvPr id="14" name="Group 13"/>
          <p:cNvGrpSpPr/>
          <p:nvPr/>
        </p:nvGrpSpPr>
        <p:grpSpPr>
          <a:xfrm>
            <a:off x="0" y="0"/>
            <a:ext cx="9013121" cy="1008890"/>
            <a:chOff x="0" y="0"/>
            <a:chExt cx="9013121" cy="100889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
        <p:nvSpPr>
          <p:cNvPr id="17" name="TextBox 16"/>
          <p:cNvSpPr txBox="1"/>
          <p:nvPr/>
        </p:nvSpPr>
        <p:spPr>
          <a:xfrm>
            <a:off x="182607" y="6453336"/>
            <a:ext cx="6909673" cy="400110"/>
          </a:xfrm>
          <a:prstGeom prst="rect">
            <a:avLst/>
          </a:prstGeom>
          <a:noFill/>
        </p:spPr>
        <p:txBody>
          <a:bodyPr wrap="square" rtlCol="0">
            <a:spAutoFit/>
          </a:bodyPr>
          <a:lstStyle/>
          <a:p>
            <a:r>
              <a:rPr lang="en-GB" sz="1000" b="1" dirty="0">
                <a:solidFill>
                  <a:srgbClr val="FF0000"/>
                </a:solidFill>
              </a:rPr>
              <a:t>*Only applicable to English NHS organisations. This data was not available from Welsh local health boards (Canisc) at the time of producing the most recent report.</a:t>
            </a:r>
          </a:p>
        </p:txBody>
      </p:sp>
    </p:spTree>
    <p:extLst>
      <p:ext uri="{BB962C8B-B14F-4D97-AF65-F5344CB8AC3E}">
        <p14:creationId xmlns:p14="http://schemas.microsoft.com/office/powerpoint/2010/main" val="4092633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6000" y="1162800"/>
            <a:ext cx="8658488" cy="523220"/>
          </a:xfrm>
          <a:prstGeom prst="rect">
            <a:avLst/>
          </a:prstGeom>
          <a:noFill/>
        </p:spPr>
        <p:txBody>
          <a:bodyPr wrap="square" rtlCol="0">
            <a:spAutoFit/>
          </a:bodyPr>
          <a:lstStyle/>
          <a:p>
            <a:r>
              <a:rPr lang="en-GB" sz="2800" dirty="0" smtClean="0">
                <a:solidFill>
                  <a:srgbClr val="87576D"/>
                </a:solidFill>
              </a:rPr>
              <a:t>Local plan of action for NABCOP </a:t>
            </a:r>
            <a:endParaRPr lang="en-GB" sz="2800" dirty="0">
              <a:solidFill>
                <a:srgbClr val="87576D"/>
              </a:solidFill>
            </a:endParaRPr>
          </a:p>
        </p:txBody>
      </p:sp>
      <p:grpSp>
        <p:nvGrpSpPr>
          <p:cNvPr id="14" name="Group 13"/>
          <p:cNvGrpSpPr/>
          <p:nvPr/>
        </p:nvGrpSpPr>
        <p:grpSpPr>
          <a:xfrm>
            <a:off x="0" y="0"/>
            <a:ext cx="9013121" cy="1008890"/>
            <a:chOff x="0" y="0"/>
            <a:chExt cx="9013121" cy="100889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pic>
        <p:nvPicPr>
          <p:cNvPr id="17" name="Picture 16"/>
          <p:cNvPicPr>
            <a:picLocks noChangeAspect="1"/>
          </p:cNvPicPr>
          <p:nvPr/>
        </p:nvPicPr>
        <p:blipFill rotWithShape="1">
          <a:blip r:embed="rId7"/>
          <a:srcRect l="41730" t="29091" r="18108" b="25500"/>
          <a:stretch/>
        </p:blipFill>
        <p:spPr>
          <a:xfrm>
            <a:off x="1411258" y="1932241"/>
            <a:ext cx="6678566" cy="4247518"/>
          </a:xfrm>
          <a:prstGeom prst="rect">
            <a:avLst/>
          </a:prstGeom>
        </p:spPr>
      </p:pic>
      <p:grpSp>
        <p:nvGrpSpPr>
          <p:cNvPr id="19" name="Group 18"/>
          <p:cNvGrpSpPr/>
          <p:nvPr/>
        </p:nvGrpSpPr>
        <p:grpSpPr>
          <a:xfrm>
            <a:off x="7193527" y="6381328"/>
            <a:ext cx="1770961" cy="307778"/>
            <a:chOff x="347855" y="6488669"/>
            <a:chExt cx="2602393" cy="341000"/>
          </a:xfrm>
        </p:grpSpPr>
        <p:pic>
          <p:nvPicPr>
            <p:cNvPr id="30" name="Picture 29" descr="&lt;strong&gt;Twitter&lt;/strong&gt; Considering Increasing Character Count to 10,0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31" name="TextBox 30"/>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Tree>
    <p:extLst>
      <p:ext uri="{BB962C8B-B14F-4D97-AF65-F5344CB8AC3E}">
        <p14:creationId xmlns:p14="http://schemas.microsoft.com/office/powerpoint/2010/main" val="2288078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18485" y="2792340"/>
            <a:ext cx="5243947" cy="2160239"/>
            <a:chOff x="2302996" y="3840530"/>
            <a:chExt cx="5243947" cy="2160239"/>
          </a:xfrm>
        </p:grpSpPr>
        <p:sp>
          <p:nvSpPr>
            <p:cNvPr id="8" name="Title 4"/>
            <p:cNvSpPr txBox="1">
              <a:spLocks/>
            </p:cNvSpPr>
            <p:nvPr/>
          </p:nvSpPr>
          <p:spPr>
            <a:xfrm>
              <a:off x="2794902" y="3840530"/>
              <a:ext cx="4752041" cy="2160239"/>
            </a:xfrm>
            <a:prstGeom prst="rect">
              <a:avLst/>
            </a:prstGeom>
          </p:spPr>
          <p:txBody>
            <a:bodyPr/>
            <a:lstStyle>
              <a:lvl1pPr algn="l" defTabSz="342900" rtl="0" eaLnBrk="1" latinLnBrk="0" hangingPunct="1">
                <a:spcBef>
                  <a:spcPct val="0"/>
                </a:spcBef>
                <a:buNone/>
                <a:defRPr sz="2100" kern="1200">
                  <a:solidFill>
                    <a:srgbClr val="323232"/>
                  </a:solidFill>
                  <a:latin typeface="Georgia"/>
                  <a:ea typeface="+mj-ea"/>
                  <a:cs typeface="Georgia"/>
                </a:defRPr>
              </a:lvl1pPr>
            </a:lstStyle>
            <a:p>
              <a:r>
                <a:rPr lang="en-GB" sz="4000" dirty="0" smtClean="0">
                  <a:latin typeface="+mj-lt"/>
                </a:rPr>
                <a:t>www.nabcop.org.uk</a:t>
              </a:r>
              <a:br>
                <a:rPr lang="en-GB" sz="4000" dirty="0" smtClean="0">
                  <a:latin typeface="+mj-lt"/>
                </a:rPr>
              </a:br>
              <a:r>
                <a:rPr lang="en-GB" sz="4000" dirty="0">
                  <a:latin typeface="+mj-lt"/>
                </a:rPr>
                <a:t>nabcop@rcseng.ac.uk</a:t>
              </a:r>
              <a:br>
                <a:rPr lang="en-GB" sz="4000" dirty="0">
                  <a:latin typeface="+mj-lt"/>
                </a:rPr>
              </a:br>
              <a:r>
                <a:rPr lang="en-GB" sz="4000" dirty="0">
                  <a:latin typeface="+mj-lt"/>
                </a:rPr>
                <a:t>@</a:t>
              </a:r>
              <a:r>
                <a:rPr lang="en-GB" sz="4000" dirty="0" smtClean="0">
                  <a:latin typeface="+mj-lt"/>
                </a:rPr>
                <a:t>NABCOP_news</a:t>
              </a:r>
              <a:br>
                <a:rPr lang="en-GB" sz="4000" dirty="0" smtClean="0">
                  <a:latin typeface="+mj-lt"/>
                </a:rPr>
              </a:br>
              <a:endParaRPr lang="en-GB" sz="4000" dirty="0">
                <a:latin typeface="+mj-lt"/>
              </a:endParaRPr>
            </a:p>
          </p:txBody>
        </p:sp>
        <p:pic>
          <p:nvPicPr>
            <p:cNvPr id="9" name="Picture 8" descr="&lt;strong&gt;Twitter&lt;/strong&gt; Considering Increasing Character Count to 10,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996" y="5300372"/>
              <a:ext cx="465283" cy="362811"/>
            </a:xfrm>
            <a:prstGeom prst="rect">
              <a:avLst/>
            </a:prstGeom>
          </p:spPr>
        </p:pic>
      </p:grpSp>
      <p:grpSp>
        <p:nvGrpSpPr>
          <p:cNvPr id="14" name="Group 13"/>
          <p:cNvGrpSpPr/>
          <p:nvPr/>
        </p:nvGrpSpPr>
        <p:grpSpPr>
          <a:xfrm>
            <a:off x="0" y="0"/>
            <a:ext cx="9013121" cy="1008890"/>
            <a:chOff x="0" y="0"/>
            <a:chExt cx="9013121" cy="100889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pic>
        <p:nvPicPr>
          <p:cNvPr id="22" name="Graphic 7" descr="Internet">
            <a:extLst>
              <a:ext uri="{FF2B5EF4-FFF2-40B4-BE49-F238E27FC236}">
                <a16:creationId xmlns:a16="http://schemas.microsoft.com/office/drawing/2014/main" id="{5E399058-3C86-4F01-9100-818E9A2C3D8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835696" y="2780928"/>
            <a:ext cx="771123" cy="771123"/>
          </a:xfrm>
          <a:prstGeom prst="rect">
            <a:avLst/>
          </a:prstGeom>
        </p:spPr>
      </p:pic>
      <p:pic>
        <p:nvPicPr>
          <p:cNvPr id="29" name="Graphic 5" descr="Envelope">
            <a:extLst>
              <a:ext uri="{FF2B5EF4-FFF2-40B4-BE49-F238E27FC236}">
                <a16:creationId xmlns:a16="http://schemas.microsoft.com/office/drawing/2014/main" id="{AC6B9451-34DE-4BDB-B902-2AB6DB2E9F3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844892" y="3417588"/>
            <a:ext cx="731492" cy="731492"/>
          </a:xfrm>
          <a:prstGeom prst="rect">
            <a:avLst/>
          </a:prstGeom>
        </p:spPr>
      </p:pic>
    </p:spTree>
    <p:extLst>
      <p:ext uri="{BB962C8B-B14F-4D97-AF65-F5344CB8AC3E}">
        <p14:creationId xmlns:p14="http://schemas.microsoft.com/office/powerpoint/2010/main" val="2562400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27" y="1160967"/>
            <a:ext cx="8229600" cy="735117"/>
          </a:xfrm>
        </p:spPr>
        <p:txBody>
          <a:bodyPr/>
          <a:lstStyle/>
          <a:p>
            <a:r>
              <a:rPr lang="en-US" sz="2800" dirty="0">
                <a:solidFill>
                  <a:srgbClr val="87576D"/>
                </a:solidFill>
                <a:latin typeface="+mj-lt"/>
                <a:cs typeface="Arial" panose="020B0604020202020204" pitchFamily="34" charset="0"/>
              </a:rPr>
              <a:t>What is the NABCOP?</a:t>
            </a:r>
            <a:endParaRPr lang="en-US" sz="2400" dirty="0">
              <a:solidFill>
                <a:srgbClr val="87576D"/>
              </a:solidFill>
              <a:latin typeface="+mj-lt"/>
              <a:cs typeface="Arial" panose="020B0604020202020204" pitchFamily="34" charset="0"/>
            </a:endParaRPr>
          </a:p>
        </p:txBody>
      </p:sp>
      <p:sp>
        <p:nvSpPr>
          <p:cNvPr id="3" name="Content Placeholder 2"/>
          <p:cNvSpPr>
            <a:spLocks noGrp="1"/>
          </p:cNvSpPr>
          <p:nvPr>
            <p:ph idx="1"/>
          </p:nvPr>
        </p:nvSpPr>
        <p:spPr>
          <a:xfrm>
            <a:off x="1133265" y="1905186"/>
            <a:ext cx="7543192" cy="4622710"/>
          </a:xfrm>
        </p:spPr>
        <p:txBody>
          <a:bodyPr vert="horz" lIns="91440" tIns="45720" rIns="91440" bIns="45720" rtlCol="0" anchor="t">
            <a:normAutofit/>
          </a:bodyPr>
          <a:lstStyle/>
          <a:p>
            <a:pPr marL="0" indent="0">
              <a:buNone/>
            </a:pPr>
            <a:r>
              <a:rPr lang="en-US" sz="2400" b="0" dirty="0">
                <a:latin typeface="+mj-lt"/>
              </a:rPr>
              <a:t>The NABCOP is a collaboration between ABS &amp; RCSEng</a:t>
            </a:r>
          </a:p>
          <a:p>
            <a:pPr marL="556895" lvl="1" indent="-213995"/>
            <a:r>
              <a:rPr lang="en-US" sz="1800" dirty="0">
                <a:latin typeface="+mj-lt"/>
              </a:rPr>
              <a:t>Commissioned by HQIP as part of the National Clinical Audit and Patient Outcomes Programme (NCAPOP)</a:t>
            </a:r>
          </a:p>
          <a:p>
            <a:pPr marL="556895" lvl="1" indent="-213995"/>
            <a:r>
              <a:rPr lang="en-US" sz="1800" dirty="0">
                <a:latin typeface="+mj-lt"/>
              </a:rPr>
              <a:t>Started in April 2016</a:t>
            </a:r>
          </a:p>
          <a:p>
            <a:pPr marL="556895" lvl="1" indent="-213995"/>
            <a:endParaRPr lang="en-US" sz="1800" dirty="0">
              <a:latin typeface="+mj-lt"/>
            </a:endParaRPr>
          </a:p>
          <a:p>
            <a:pPr marL="0" indent="0">
              <a:buNone/>
            </a:pPr>
            <a:r>
              <a:rPr lang="en-GB" sz="2400" b="0" dirty="0">
                <a:latin typeface="Calibri"/>
              </a:rPr>
              <a:t>Aim: Audit breast cancer care received by older women </a:t>
            </a:r>
            <a:br>
              <a:rPr lang="en-GB" sz="2400" b="0" dirty="0">
                <a:latin typeface="Calibri"/>
              </a:rPr>
            </a:br>
            <a:r>
              <a:rPr lang="en-GB" sz="2400" b="0" dirty="0">
                <a:latin typeface="Calibri"/>
              </a:rPr>
              <a:t>(aged 70</a:t>
            </a:r>
            <a:r>
              <a:rPr lang="en-GB" sz="2400" b="0" dirty="0" smtClean="0">
                <a:latin typeface="Calibri"/>
              </a:rPr>
              <a:t>+ yrs</a:t>
            </a:r>
            <a:r>
              <a:rPr lang="en-GB" sz="2400" b="0" dirty="0">
                <a:latin typeface="Calibri"/>
              </a:rPr>
              <a:t>) in NHS organisations in England &amp; Wales</a:t>
            </a:r>
          </a:p>
          <a:p>
            <a:pPr marL="556895" lvl="1" indent="-213995"/>
            <a:r>
              <a:rPr lang="en-GB" sz="1800" dirty="0">
                <a:latin typeface="Calibri"/>
              </a:rPr>
              <a:t>Compare with care received by younger women (aged 50–69 years)</a:t>
            </a:r>
          </a:p>
          <a:p>
            <a:pPr marL="0" indent="0">
              <a:buNone/>
            </a:pPr>
            <a:endParaRPr lang="en-GB" sz="2000" b="0" dirty="0">
              <a:latin typeface="Calibri" panose="020F0502020204030204" pitchFamily="34" charset="0"/>
            </a:endParaRPr>
          </a:p>
          <a:p>
            <a:pPr marL="0" indent="0">
              <a:buNone/>
            </a:pPr>
            <a:r>
              <a:rPr lang="en-GB" sz="2400" b="0" dirty="0">
                <a:latin typeface="Calibri"/>
              </a:rPr>
              <a:t>Uses existing </a:t>
            </a:r>
            <a:r>
              <a:rPr lang="en-GB" sz="2400" b="0" dirty="0" smtClean="0">
                <a:latin typeface="Calibri"/>
              </a:rPr>
              <a:t>routine data </a:t>
            </a:r>
            <a:r>
              <a:rPr lang="en-GB" sz="2400" b="0" dirty="0">
                <a:latin typeface="Calibri"/>
              </a:rPr>
              <a:t>sources</a:t>
            </a:r>
            <a:endParaRPr lang="en-US" sz="2400" u="sng" dirty="0">
              <a:latin typeface="Calibri"/>
            </a:endParaRPr>
          </a:p>
        </p:txBody>
      </p:sp>
      <p:grpSp>
        <p:nvGrpSpPr>
          <p:cNvPr id="8" name="Group 25"/>
          <p:cNvGrpSpPr>
            <a:grpSpLocks noChangeAspect="1"/>
          </p:cNvGrpSpPr>
          <p:nvPr/>
        </p:nvGrpSpPr>
        <p:grpSpPr bwMode="auto">
          <a:xfrm>
            <a:off x="0" y="0"/>
            <a:ext cx="3565147" cy="1009403"/>
            <a:chOff x="115329" y="2240691"/>
            <a:chExt cx="9135351" cy="2397211"/>
          </a:xfrm>
        </p:grpSpPr>
        <p:grpSp>
          <p:nvGrpSpPr>
            <p:cNvPr id="11" name="Group 26"/>
            <p:cNvGrpSpPr>
              <a:grpSpLocks/>
            </p:cNvGrpSpPr>
            <p:nvPr/>
          </p:nvGrpSpPr>
          <p:grpSpPr bwMode="auto">
            <a:xfrm>
              <a:off x="115329" y="2240691"/>
              <a:ext cx="7108431" cy="2397211"/>
              <a:chOff x="115329" y="2240691"/>
              <a:chExt cx="7108431" cy="2397211"/>
            </a:xfrm>
          </p:grpSpPr>
          <p:sp>
            <p:nvSpPr>
              <p:cNvPr id="13" name="Rectangle 12"/>
              <p:cNvSpPr/>
              <p:nvPr/>
            </p:nvSpPr>
            <p:spPr>
              <a:xfrm>
                <a:off x="115329" y="2240691"/>
                <a:ext cx="7110028" cy="2397211"/>
              </a:xfrm>
              <a:prstGeom prst="rect">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192" y="2724922"/>
                <a:ext cx="5715000" cy="1428750"/>
              </a:xfrm>
              <a:prstGeom prst="rect">
                <a:avLst/>
              </a:prstGeom>
              <a:solidFill>
                <a:srgbClr val="A26D84"/>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 name="Right Triangle 11"/>
            <p:cNvSpPr/>
            <p:nvPr/>
          </p:nvSpPr>
          <p:spPr>
            <a:xfrm rot="5400000">
              <a:off x="7039414" y="2426634"/>
              <a:ext cx="2397211" cy="2025322"/>
            </a:xfrm>
            <a:prstGeom prst="rtTriangle">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5" name="Group 14"/>
          <p:cNvGrpSpPr/>
          <p:nvPr/>
        </p:nvGrpSpPr>
        <p:grpSpPr>
          <a:xfrm>
            <a:off x="7193527" y="6374007"/>
            <a:ext cx="1770961" cy="307778"/>
            <a:chOff x="347855" y="6488669"/>
            <a:chExt cx="2602393" cy="341000"/>
          </a:xfrm>
        </p:grpSpPr>
        <p:pic>
          <p:nvPicPr>
            <p:cNvPr id="16" name="Picture 15" descr="&lt;strong&gt;Twitter&lt;/strong&gt; Considering Increasing Character Count to 10,0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grpSp>
        <p:nvGrpSpPr>
          <p:cNvPr id="19" name="Group 18"/>
          <p:cNvGrpSpPr/>
          <p:nvPr/>
        </p:nvGrpSpPr>
        <p:grpSpPr>
          <a:xfrm>
            <a:off x="0" y="0"/>
            <a:ext cx="9013121" cy="1008890"/>
            <a:chOff x="0" y="0"/>
            <a:chExt cx="9013121" cy="1008890"/>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pic>
        <p:nvPicPr>
          <p:cNvPr id="6" name="Graphic 6" descr="Table">
            <a:extLst>
              <a:ext uri="{FF2B5EF4-FFF2-40B4-BE49-F238E27FC236}">
                <a16:creationId xmlns:a16="http://schemas.microsoft.com/office/drawing/2014/main" id="{F164C4B8-84F8-4209-8E12-46CDB045F69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95536" y="5007536"/>
            <a:ext cx="800810" cy="800810"/>
          </a:xfrm>
          <a:prstGeom prst="rect">
            <a:avLst/>
          </a:prstGeom>
        </p:spPr>
      </p:pic>
      <p:pic>
        <p:nvPicPr>
          <p:cNvPr id="9" name="Graphic 9" descr="Research">
            <a:extLst>
              <a:ext uri="{FF2B5EF4-FFF2-40B4-BE49-F238E27FC236}">
                <a16:creationId xmlns:a16="http://schemas.microsoft.com/office/drawing/2014/main" id="{32E00CE2-A4CF-458F-8EB2-114592AB778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95536" y="3544376"/>
            <a:ext cx="800810" cy="800810"/>
          </a:xfrm>
          <a:prstGeom prst="rect">
            <a:avLst/>
          </a:prstGeom>
        </p:spPr>
      </p:pic>
      <p:pic>
        <p:nvPicPr>
          <p:cNvPr id="18" name="Graphic 23" descr="Handshake">
            <a:extLst>
              <a:ext uri="{FF2B5EF4-FFF2-40B4-BE49-F238E27FC236}">
                <a16:creationId xmlns:a16="http://schemas.microsoft.com/office/drawing/2014/main" id="{6DE064DD-C69B-4093-8DC4-A5D549671ED5}"/>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95536" y="1821701"/>
            <a:ext cx="800810" cy="800810"/>
          </a:xfrm>
          <a:prstGeom prst="rect">
            <a:avLst/>
          </a:prstGeom>
        </p:spPr>
      </p:pic>
    </p:spTree>
    <p:extLst>
      <p:ext uri="{BB962C8B-B14F-4D97-AF65-F5344CB8AC3E}">
        <p14:creationId xmlns:p14="http://schemas.microsoft.com/office/powerpoint/2010/main" val="55315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27" y="1160967"/>
            <a:ext cx="8229600" cy="735117"/>
          </a:xfrm>
        </p:spPr>
        <p:txBody>
          <a:bodyPr/>
          <a:lstStyle/>
          <a:p>
            <a:r>
              <a:rPr lang="en-US" sz="2800" dirty="0">
                <a:solidFill>
                  <a:srgbClr val="87576D"/>
                </a:solidFill>
                <a:latin typeface="+mj-lt"/>
                <a:cs typeface="Arial" panose="020B0604020202020204" pitchFamily="34" charset="0"/>
              </a:rPr>
              <a:t>What data do the NABCOP use?</a:t>
            </a:r>
            <a:endParaRPr lang="en-US" sz="2400" dirty="0">
              <a:solidFill>
                <a:srgbClr val="87576D"/>
              </a:solidFill>
              <a:latin typeface="+mj-lt"/>
              <a:cs typeface="Arial" panose="020B0604020202020204" pitchFamily="34" charset="0"/>
            </a:endParaRPr>
          </a:p>
        </p:txBody>
      </p:sp>
      <p:sp>
        <p:nvSpPr>
          <p:cNvPr id="3" name="Content Placeholder 2"/>
          <p:cNvSpPr>
            <a:spLocks noGrp="1"/>
          </p:cNvSpPr>
          <p:nvPr>
            <p:ph idx="1"/>
          </p:nvPr>
        </p:nvSpPr>
        <p:spPr>
          <a:xfrm>
            <a:off x="1078901" y="1905186"/>
            <a:ext cx="7741571" cy="4622710"/>
          </a:xfrm>
        </p:spPr>
        <p:txBody>
          <a:bodyPr vert="horz" lIns="91440" tIns="45720" rIns="91440" bIns="45720" rtlCol="0" anchor="t">
            <a:normAutofit/>
          </a:bodyPr>
          <a:lstStyle/>
          <a:p>
            <a:pPr marL="0" indent="0">
              <a:buNone/>
            </a:pPr>
            <a:r>
              <a:rPr lang="en-GB" sz="2400" b="0" dirty="0">
                <a:latin typeface="Calibri"/>
              </a:rPr>
              <a:t>Existing national datasets provided by NCRAS in England </a:t>
            </a:r>
            <a:r>
              <a:rPr lang="en-GB" sz="2400" b="0" dirty="0">
                <a:latin typeface="Calibri"/>
                <a:cs typeface="Calibri"/>
              </a:rPr>
              <a:t>&amp; </a:t>
            </a:r>
            <a:br>
              <a:rPr lang="en-GB" sz="2400" b="0" dirty="0">
                <a:latin typeface="Calibri"/>
                <a:cs typeface="Calibri"/>
              </a:rPr>
            </a:br>
            <a:r>
              <a:rPr lang="en-GB" sz="2400" b="0" dirty="0">
                <a:latin typeface="Calibri"/>
              </a:rPr>
              <a:t>the Wales Cancer </a:t>
            </a:r>
            <a:r>
              <a:rPr lang="en-GB" sz="2400" b="0" dirty="0" smtClean="0">
                <a:latin typeface="Calibri"/>
              </a:rPr>
              <a:t>Network (WCN)*</a:t>
            </a:r>
            <a:endParaRPr lang="en-GB" sz="2400" b="0" dirty="0">
              <a:latin typeface="Calibri"/>
            </a:endParaRPr>
          </a:p>
          <a:p>
            <a:pPr marL="342900" lvl="1" indent="0">
              <a:buNone/>
            </a:pPr>
            <a:r>
              <a:rPr lang="en-GB" sz="2000" b="1" dirty="0">
                <a:latin typeface="Calibri" panose="020F0502020204030204" pitchFamily="34" charset="0"/>
              </a:rPr>
              <a:t>	No</a:t>
            </a:r>
            <a:r>
              <a:rPr lang="en-GB" sz="2000" dirty="0">
                <a:latin typeface="Calibri" panose="020F0502020204030204" pitchFamily="34" charset="0"/>
              </a:rPr>
              <a:t> audit-specific database</a:t>
            </a:r>
          </a:p>
          <a:p>
            <a:pPr marL="342900" lvl="1" indent="0">
              <a:buNone/>
            </a:pPr>
            <a:r>
              <a:rPr lang="en-GB" sz="2000" b="1" dirty="0">
                <a:latin typeface="Calibri"/>
              </a:rPr>
              <a:t>	No </a:t>
            </a:r>
            <a:r>
              <a:rPr lang="en-GB" sz="2000" dirty="0">
                <a:latin typeface="Calibri"/>
              </a:rPr>
              <a:t>additional data entry required from NHS organisations</a:t>
            </a:r>
          </a:p>
          <a:p>
            <a:endParaRPr lang="en-GB" sz="2400" b="0" dirty="0">
              <a:latin typeface="Calibri" panose="020F0502020204030204" pitchFamily="34" charset="0"/>
            </a:endParaRPr>
          </a:p>
          <a:p>
            <a:pPr marL="0" indent="0">
              <a:buNone/>
            </a:pPr>
            <a:r>
              <a:rPr lang="en-GB" sz="2400" b="0" dirty="0">
                <a:latin typeface="Calibri"/>
              </a:rPr>
              <a:t>Data from all NHS hospitals in England &amp; Wales</a:t>
            </a:r>
          </a:p>
          <a:p>
            <a:endParaRPr lang="en-GB" sz="2400" b="0" dirty="0">
              <a:latin typeface="Calibri"/>
            </a:endParaRPr>
          </a:p>
          <a:p>
            <a:pPr marL="0" indent="0">
              <a:buNone/>
            </a:pPr>
            <a:r>
              <a:rPr lang="en-GB" sz="2400" b="0" dirty="0">
                <a:latin typeface="Calibri" panose="020F0502020204030204" pitchFamily="34" charset="0"/>
              </a:rPr>
              <a:t>Women diagnosed from 2014 onwards</a:t>
            </a:r>
          </a:p>
          <a:p>
            <a:pPr marL="342900" lvl="1" indent="0">
              <a:buNone/>
            </a:pPr>
            <a:endParaRPr lang="en-US" sz="1200" u="sng" dirty="0">
              <a:latin typeface="+mj-lt"/>
            </a:endParaRPr>
          </a:p>
        </p:txBody>
      </p:sp>
      <p:grpSp>
        <p:nvGrpSpPr>
          <p:cNvPr id="8" name="Group 25"/>
          <p:cNvGrpSpPr>
            <a:grpSpLocks noChangeAspect="1"/>
          </p:cNvGrpSpPr>
          <p:nvPr/>
        </p:nvGrpSpPr>
        <p:grpSpPr bwMode="auto">
          <a:xfrm>
            <a:off x="0" y="0"/>
            <a:ext cx="3565147" cy="1009403"/>
            <a:chOff x="115329" y="2240691"/>
            <a:chExt cx="9135351" cy="2397211"/>
          </a:xfrm>
        </p:grpSpPr>
        <p:grpSp>
          <p:nvGrpSpPr>
            <p:cNvPr id="11" name="Group 26"/>
            <p:cNvGrpSpPr>
              <a:grpSpLocks/>
            </p:cNvGrpSpPr>
            <p:nvPr/>
          </p:nvGrpSpPr>
          <p:grpSpPr bwMode="auto">
            <a:xfrm>
              <a:off x="115329" y="2240691"/>
              <a:ext cx="7108431" cy="2397211"/>
              <a:chOff x="115329" y="2240691"/>
              <a:chExt cx="7108431" cy="2397211"/>
            </a:xfrm>
          </p:grpSpPr>
          <p:sp>
            <p:nvSpPr>
              <p:cNvPr id="13" name="Rectangle 12"/>
              <p:cNvSpPr/>
              <p:nvPr/>
            </p:nvSpPr>
            <p:spPr>
              <a:xfrm>
                <a:off x="115329" y="2240691"/>
                <a:ext cx="7110028" cy="2397211"/>
              </a:xfrm>
              <a:prstGeom prst="rect">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pic>
            <p:nvPicPr>
              <p:cNvPr id="14"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192" y="2724922"/>
                <a:ext cx="5715000" cy="1428750"/>
              </a:xfrm>
              <a:prstGeom prst="rect">
                <a:avLst/>
              </a:prstGeom>
              <a:solidFill>
                <a:srgbClr val="A26D84"/>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 name="Right Triangle 11"/>
            <p:cNvSpPr/>
            <p:nvPr/>
          </p:nvSpPr>
          <p:spPr>
            <a:xfrm rot="5400000">
              <a:off x="7039414" y="2426634"/>
              <a:ext cx="2397211" cy="2025322"/>
            </a:xfrm>
            <a:prstGeom prst="rtTriangle">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grpSp>
      <p:grpSp>
        <p:nvGrpSpPr>
          <p:cNvPr id="15" name="Group 14"/>
          <p:cNvGrpSpPr/>
          <p:nvPr/>
        </p:nvGrpSpPr>
        <p:grpSpPr>
          <a:xfrm>
            <a:off x="7193527" y="6374007"/>
            <a:ext cx="1770961" cy="307778"/>
            <a:chOff x="347855" y="6488669"/>
            <a:chExt cx="2602393" cy="341000"/>
          </a:xfrm>
        </p:grpSpPr>
        <p:pic>
          <p:nvPicPr>
            <p:cNvPr id="16" name="Picture 15" descr="&lt;strong&gt;Twitter&lt;/strong&gt; Considering Increasing Character Count to 10,0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grpSp>
        <p:nvGrpSpPr>
          <p:cNvPr id="19" name="Group 18"/>
          <p:cNvGrpSpPr/>
          <p:nvPr/>
        </p:nvGrpSpPr>
        <p:grpSpPr>
          <a:xfrm>
            <a:off x="0" y="0"/>
            <a:ext cx="9013121" cy="1008890"/>
            <a:chOff x="0" y="0"/>
            <a:chExt cx="9013121" cy="1008890"/>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pic>
        <p:nvPicPr>
          <p:cNvPr id="6" name="Graphic 6" descr="Close">
            <a:extLst>
              <a:ext uri="{FF2B5EF4-FFF2-40B4-BE49-F238E27FC236}">
                <a16:creationId xmlns:a16="http://schemas.microsoft.com/office/drawing/2014/main" id="{C40FF8EF-4636-4817-AEF6-D742EA2E4E3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76137" y="2751233"/>
            <a:ext cx="374848" cy="346451"/>
          </a:xfrm>
          <a:prstGeom prst="rect">
            <a:avLst/>
          </a:prstGeom>
        </p:spPr>
      </p:pic>
      <p:pic>
        <p:nvPicPr>
          <p:cNvPr id="24" name="Graphic 6" descr="Close">
            <a:extLst>
              <a:ext uri="{FF2B5EF4-FFF2-40B4-BE49-F238E27FC236}">
                <a16:creationId xmlns:a16="http://schemas.microsoft.com/office/drawing/2014/main" id="{F3C6C46B-6B15-498C-A846-52B6CD6AA9C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76137" y="3106786"/>
            <a:ext cx="374848" cy="346451"/>
          </a:xfrm>
          <a:prstGeom prst="rect">
            <a:avLst/>
          </a:prstGeom>
        </p:spPr>
      </p:pic>
      <p:pic>
        <p:nvPicPr>
          <p:cNvPr id="9" name="Graphic 6" descr="Table">
            <a:extLst>
              <a:ext uri="{FF2B5EF4-FFF2-40B4-BE49-F238E27FC236}">
                <a16:creationId xmlns:a16="http://schemas.microsoft.com/office/drawing/2014/main" id="{75E92CA0-0F43-47F6-81F1-8BF998CBC9E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95536" y="1844824"/>
            <a:ext cx="758214" cy="758214"/>
          </a:xfrm>
          <a:prstGeom prst="rect">
            <a:avLst/>
          </a:prstGeom>
        </p:spPr>
      </p:pic>
      <p:pic>
        <p:nvPicPr>
          <p:cNvPr id="10" name="Graphic 17" descr="Hospital">
            <a:extLst>
              <a:ext uri="{FF2B5EF4-FFF2-40B4-BE49-F238E27FC236}">
                <a16:creationId xmlns:a16="http://schemas.microsoft.com/office/drawing/2014/main" id="{86D97D3B-F864-495C-8F18-00243187182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95536" y="3733045"/>
            <a:ext cx="758214" cy="758214"/>
          </a:xfrm>
          <a:prstGeom prst="rect">
            <a:avLst/>
          </a:prstGeom>
        </p:spPr>
      </p:pic>
      <p:pic>
        <p:nvPicPr>
          <p:cNvPr id="26" name="Graphic 26" descr="Daily calendar">
            <a:extLst>
              <a:ext uri="{FF2B5EF4-FFF2-40B4-BE49-F238E27FC236}">
                <a16:creationId xmlns:a16="http://schemas.microsoft.com/office/drawing/2014/main" id="{27C7B0F7-2D6F-4089-B97B-71F9B8B6695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395536" y="4680379"/>
            <a:ext cx="758214" cy="758214"/>
          </a:xfrm>
          <a:prstGeom prst="rect">
            <a:avLst/>
          </a:prstGeom>
        </p:spPr>
      </p:pic>
      <p:sp>
        <p:nvSpPr>
          <p:cNvPr id="25" name="Rectangle 24"/>
          <p:cNvSpPr/>
          <p:nvPr/>
        </p:nvSpPr>
        <p:spPr>
          <a:xfrm>
            <a:off x="107504" y="6353878"/>
            <a:ext cx="6591077" cy="307777"/>
          </a:xfrm>
          <a:prstGeom prst="rect">
            <a:avLst/>
          </a:prstGeom>
        </p:spPr>
        <p:txBody>
          <a:bodyPr wrap="square">
            <a:spAutoFit/>
          </a:bodyPr>
          <a:lstStyle/>
          <a:p>
            <a:endParaRPr lang="en-GB" sz="1400" dirty="0">
              <a:solidFill>
                <a:srgbClr val="87576D"/>
              </a:solidFill>
              <a:cs typeface="Arial" panose="020B0604020202020204" pitchFamily="34" charset="0"/>
            </a:endParaRPr>
          </a:p>
        </p:txBody>
      </p:sp>
      <p:sp>
        <p:nvSpPr>
          <p:cNvPr id="4" name="Rectangle 3"/>
          <p:cNvSpPr/>
          <p:nvPr/>
        </p:nvSpPr>
        <p:spPr>
          <a:xfrm>
            <a:off x="123769" y="6438773"/>
            <a:ext cx="7382382" cy="307777"/>
          </a:xfrm>
          <a:prstGeom prst="rect">
            <a:avLst/>
          </a:prstGeom>
        </p:spPr>
        <p:txBody>
          <a:bodyPr wrap="square">
            <a:spAutoFit/>
          </a:bodyPr>
          <a:lstStyle/>
          <a:p>
            <a:pPr lvl="0" defTabSz="914400">
              <a:defRPr/>
            </a:pPr>
            <a:r>
              <a:rPr lang="en-GB" sz="1400" dirty="0" smtClean="0"/>
              <a:t>*Full details at </a:t>
            </a:r>
            <a:r>
              <a:rPr lang="en-GB" sz="1400" dirty="0" smtClean="0">
                <a:hlinkClick r:id="rId17"/>
              </a:rPr>
              <a:t>https</a:t>
            </a:r>
            <a:r>
              <a:rPr lang="en-GB" sz="1400" dirty="0">
                <a:hlinkClick r:id="rId17"/>
              </a:rPr>
              <a:t>://www.nabcop.org.uk/resources/nabcop-combined-data-specification/</a:t>
            </a:r>
            <a:r>
              <a:rPr lang="en-GB" sz="1400" dirty="0"/>
              <a:t> </a:t>
            </a:r>
            <a:endParaRPr lang="en-GB" sz="1400" dirty="0">
              <a:solidFill>
                <a:srgbClr val="87576D"/>
              </a:solidFill>
              <a:cs typeface="Arial" panose="020B0604020202020204" pitchFamily="34" charset="0"/>
            </a:endParaRPr>
          </a:p>
        </p:txBody>
      </p:sp>
    </p:spTree>
    <p:extLst>
      <p:ext uri="{BB962C8B-B14F-4D97-AF65-F5344CB8AC3E}">
        <p14:creationId xmlns:p14="http://schemas.microsoft.com/office/powerpoint/2010/main" val="4195711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27" y="1160967"/>
            <a:ext cx="8229600" cy="735117"/>
          </a:xfrm>
        </p:spPr>
        <p:txBody>
          <a:bodyPr/>
          <a:lstStyle/>
          <a:p>
            <a:r>
              <a:rPr lang="en-US" sz="2800" dirty="0">
                <a:solidFill>
                  <a:srgbClr val="87576D"/>
                </a:solidFill>
                <a:latin typeface="+mj-lt"/>
                <a:cs typeface="Arial" panose="020B0604020202020204" pitchFamily="34" charset="0"/>
              </a:rPr>
              <a:t>Full details of the NABCOP 2020 results </a:t>
            </a:r>
            <a:r>
              <a:rPr lang="en-US" sz="2800" dirty="0" smtClean="0">
                <a:solidFill>
                  <a:srgbClr val="87576D"/>
                </a:solidFill>
                <a:latin typeface="+mj-lt"/>
                <a:cs typeface="Arial" panose="020B0604020202020204" pitchFamily="34" charset="0"/>
              </a:rPr>
              <a:t>online*</a:t>
            </a:r>
            <a:endParaRPr lang="en-US" sz="2400" dirty="0">
              <a:solidFill>
                <a:srgbClr val="87576D"/>
              </a:solidFill>
              <a:latin typeface="+mj-lt"/>
              <a:cs typeface="Arial" panose="020B0604020202020204" pitchFamily="34" charset="0"/>
            </a:endParaRPr>
          </a:p>
        </p:txBody>
      </p:sp>
      <p:sp>
        <p:nvSpPr>
          <p:cNvPr id="3" name="Content Placeholder 2"/>
          <p:cNvSpPr>
            <a:spLocks noGrp="1"/>
          </p:cNvSpPr>
          <p:nvPr>
            <p:ph idx="1"/>
          </p:nvPr>
        </p:nvSpPr>
        <p:spPr>
          <a:xfrm>
            <a:off x="467544" y="1919384"/>
            <a:ext cx="8352928" cy="4762400"/>
          </a:xfrm>
        </p:spPr>
        <p:txBody>
          <a:bodyPr>
            <a:normAutofit/>
          </a:bodyPr>
          <a:lstStyle/>
          <a:p>
            <a:pPr>
              <a:spcAft>
                <a:spcPts val="600"/>
              </a:spcAft>
            </a:pPr>
            <a:r>
              <a:rPr lang="en-GB" sz="2400" b="0" dirty="0">
                <a:latin typeface="Calibri" panose="020F0502020204030204" pitchFamily="34" charset="0"/>
              </a:rPr>
              <a:t>Included results show differences by NHS organisation for:</a:t>
            </a:r>
          </a:p>
          <a:p>
            <a:pPr lvl="1">
              <a:spcBef>
                <a:spcPts val="600"/>
              </a:spcBef>
              <a:spcAft>
                <a:spcPts val="600"/>
              </a:spcAft>
            </a:pPr>
            <a:r>
              <a:rPr lang="en-GB" sz="2000" dirty="0">
                <a:latin typeface="Calibri" panose="020F0502020204030204" pitchFamily="34" charset="0"/>
              </a:rPr>
              <a:t>Triple diagnostic assessment in a single visit</a:t>
            </a:r>
          </a:p>
          <a:p>
            <a:pPr lvl="1">
              <a:spcBef>
                <a:spcPts val="600"/>
              </a:spcBef>
              <a:spcAft>
                <a:spcPts val="600"/>
              </a:spcAft>
            </a:pPr>
            <a:r>
              <a:rPr lang="en-GB" sz="2000" b="0" dirty="0">
                <a:latin typeface="Calibri" panose="020F0502020204030204" pitchFamily="34" charset="0"/>
              </a:rPr>
              <a:t>Contact with a breast clinical nurse specialist (CNS)</a:t>
            </a:r>
          </a:p>
          <a:p>
            <a:pPr lvl="1">
              <a:spcBef>
                <a:spcPts val="600"/>
              </a:spcBef>
              <a:spcAft>
                <a:spcPts val="600"/>
              </a:spcAft>
            </a:pPr>
            <a:r>
              <a:rPr lang="en-GB" sz="2000" dirty="0">
                <a:latin typeface="Calibri" panose="020F0502020204030204" pitchFamily="34" charset="0"/>
              </a:rPr>
              <a:t>Treatment for ductal carcinoma in situ (stage 0)</a:t>
            </a:r>
          </a:p>
          <a:p>
            <a:pPr lvl="1">
              <a:spcBef>
                <a:spcPts val="600"/>
              </a:spcBef>
              <a:spcAft>
                <a:spcPts val="600"/>
              </a:spcAft>
            </a:pPr>
            <a:r>
              <a:rPr lang="en-GB" sz="2000" b="0" dirty="0">
                <a:latin typeface="Calibri" panose="020F0502020204030204" pitchFamily="34" charset="0"/>
              </a:rPr>
              <a:t>Treatment for early invasive breast cancer (stage 1</a:t>
            </a:r>
            <a:r>
              <a:rPr lang="en-GB" sz="2000" dirty="0">
                <a:latin typeface="Calibri"/>
              </a:rPr>
              <a:t>–</a:t>
            </a:r>
            <a:r>
              <a:rPr lang="en-GB" sz="2000" b="0" dirty="0">
                <a:latin typeface="Calibri" panose="020F0502020204030204" pitchFamily="34" charset="0"/>
              </a:rPr>
              <a:t>3A)</a:t>
            </a:r>
          </a:p>
          <a:p>
            <a:pPr lvl="1">
              <a:spcBef>
                <a:spcPts val="600"/>
              </a:spcBef>
              <a:spcAft>
                <a:spcPts val="600"/>
              </a:spcAft>
            </a:pPr>
            <a:r>
              <a:rPr lang="en-GB" sz="2000" dirty="0">
                <a:latin typeface="Calibri" panose="020F0502020204030204" pitchFamily="34" charset="0"/>
              </a:rPr>
              <a:t>Metastatic breast cancer (stage 4)</a:t>
            </a:r>
            <a:endParaRPr lang="en-US" b="0" dirty="0">
              <a:latin typeface="+mj-lt"/>
            </a:endParaRPr>
          </a:p>
          <a:p>
            <a:pPr marL="457200" lvl="1" indent="0">
              <a:buNone/>
            </a:pPr>
            <a:endParaRPr lang="en-US" b="0" dirty="0">
              <a:latin typeface="+mj-lt"/>
            </a:endParaRPr>
          </a:p>
          <a:p>
            <a:pPr marL="0" indent="0">
              <a:buNone/>
            </a:pPr>
            <a:endParaRPr lang="en-US" b="0" dirty="0" smtClean="0">
              <a:latin typeface="+mj-lt"/>
            </a:endParaRPr>
          </a:p>
          <a:p>
            <a:pPr marL="0" indent="0">
              <a:buNone/>
            </a:pPr>
            <a:endParaRPr lang="en-US" b="0" dirty="0">
              <a:latin typeface="+mj-lt"/>
            </a:endParaRPr>
          </a:p>
          <a:p>
            <a:pPr marL="0" indent="0">
              <a:buNone/>
            </a:pPr>
            <a:endParaRPr lang="en-US" b="0" dirty="0" smtClean="0">
              <a:latin typeface="+mj-lt"/>
            </a:endParaRPr>
          </a:p>
          <a:p>
            <a:pPr marL="0" indent="0">
              <a:buNone/>
            </a:pPr>
            <a:endParaRPr lang="en-US" b="0" dirty="0" smtClean="0">
              <a:latin typeface="+mj-lt"/>
            </a:endParaRPr>
          </a:p>
          <a:p>
            <a:pPr marL="0" indent="0">
              <a:buNone/>
            </a:pPr>
            <a:r>
              <a:rPr lang="en-GB" sz="1400" b="0" dirty="0" smtClean="0">
                <a:solidFill>
                  <a:schemeClr val="tx1"/>
                </a:solidFill>
              </a:rPr>
              <a:t>*For </a:t>
            </a:r>
            <a:r>
              <a:rPr lang="en-GB" sz="1400" b="0" dirty="0">
                <a:solidFill>
                  <a:schemeClr val="tx1"/>
                </a:solidFill>
              </a:rPr>
              <a:t>further information and to read the full 2020 annual report online, visit: </a:t>
            </a:r>
            <a:r>
              <a:rPr lang="en-GB" sz="1400" b="0" dirty="0">
                <a:hlinkClick r:id="rId3"/>
              </a:rPr>
              <a:t>https://www.nabcop.org.uk/reports/nabcop-2020-annual-report/</a:t>
            </a:r>
            <a:r>
              <a:rPr lang="en-GB" sz="1400" b="0" dirty="0"/>
              <a:t> </a:t>
            </a:r>
            <a:endParaRPr lang="en-US" b="0" dirty="0">
              <a:latin typeface="+mj-lt"/>
            </a:endParaRPr>
          </a:p>
          <a:p>
            <a:pPr marL="342900" lvl="1" indent="0">
              <a:buNone/>
            </a:pPr>
            <a:endParaRPr lang="en-US" u="sng" dirty="0">
              <a:latin typeface="+mj-lt"/>
            </a:endParaRPr>
          </a:p>
        </p:txBody>
      </p:sp>
      <p:grpSp>
        <p:nvGrpSpPr>
          <p:cNvPr id="8" name="Group 25"/>
          <p:cNvGrpSpPr>
            <a:grpSpLocks noChangeAspect="1"/>
          </p:cNvGrpSpPr>
          <p:nvPr/>
        </p:nvGrpSpPr>
        <p:grpSpPr bwMode="auto">
          <a:xfrm>
            <a:off x="0" y="0"/>
            <a:ext cx="3565147" cy="1009403"/>
            <a:chOff x="115329" y="2240691"/>
            <a:chExt cx="9135351" cy="2397211"/>
          </a:xfrm>
        </p:grpSpPr>
        <p:grpSp>
          <p:nvGrpSpPr>
            <p:cNvPr id="11" name="Group 26"/>
            <p:cNvGrpSpPr>
              <a:grpSpLocks/>
            </p:cNvGrpSpPr>
            <p:nvPr/>
          </p:nvGrpSpPr>
          <p:grpSpPr bwMode="auto">
            <a:xfrm>
              <a:off x="115329" y="2240691"/>
              <a:ext cx="7108431" cy="2397211"/>
              <a:chOff x="115329" y="2240691"/>
              <a:chExt cx="7108431" cy="2397211"/>
            </a:xfrm>
          </p:grpSpPr>
          <p:sp>
            <p:nvSpPr>
              <p:cNvPr id="13" name="Rectangle 12"/>
              <p:cNvSpPr/>
              <p:nvPr/>
            </p:nvSpPr>
            <p:spPr>
              <a:xfrm>
                <a:off x="115329" y="2240691"/>
                <a:ext cx="7110028" cy="2397211"/>
              </a:xfrm>
              <a:prstGeom prst="rect">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pic>
            <p:nvPicPr>
              <p:cNvPr id="14" name="Picture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192" y="2724922"/>
                <a:ext cx="5715000" cy="1428750"/>
              </a:xfrm>
              <a:prstGeom prst="rect">
                <a:avLst/>
              </a:prstGeom>
              <a:solidFill>
                <a:srgbClr val="A26D84"/>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 name="Right Triangle 11"/>
            <p:cNvSpPr/>
            <p:nvPr/>
          </p:nvSpPr>
          <p:spPr>
            <a:xfrm rot="5400000">
              <a:off x="7039414" y="2426634"/>
              <a:ext cx="2397211" cy="2025322"/>
            </a:xfrm>
            <a:prstGeom prst="rtTriangle">
              <a:avLst/>
            </a:prstGeom>
            <a:solidFill>
              <a:srgbClr val="A26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latin typeface="Calibri"/>
              </a:endParaRPr>
            </a:p>
          </p:txBody>
        </p:sp>
      </p:grpSp>
      <p:grpSp>
        <p:nvGrpSpPr>
          <p:cNvPr id="15" name="Group 14"/>
          <p:cNvGrpSpPr/>
          <p:nvPr/>
        </p:nvGrpSpPr>
        <p:grpSpPr>
          <a:xfrm>
            <a:off x="7193527" y="6374007"/>
            <a:ext cx="1770961" cy="307778"/>
            <a:chOff x="347855" y="6488669"/>
            <a:chExt cx="2602393" cy="341000"/>
          </a:xfrm>
        </p:grpSpPr>
        <p:pic>
          <p:nvPicPr>
            <p:cNvPr id="16" name="Picture 15" descr="&lt;strong&gt;Twitter&lt;/strong&gt; Considering Increasing Character Count to 10,0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grpSp>
        <p:nvGrpSpPr>
          <p:cNvPr id="19" name="Group 18"/>
          <p:cNvGrpSpPr/>
          <p:nvPr/>
        </p:nvGrpSpPr>
        <p:grpSpPr>
          <a:xfrm>
            <a:off x="0" y="0"/>
            <a:ext cx="9013121" cy="1008890"/>
            <a:chOff x="0" y="0"/>
            <a:chExt cx="9013121" cy="1008890"/>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spTree>
    <p:extLst>
      <p:ext uri="{BB962C8B-B14F-4D97-AF65-F5344CB8AC3E}">
        <p14:creationId xmlns:p14="http://schemas.microsoft.com/office/powerpoint/2010/main" val="704402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2" name="Group 11"/>
          <p:cNvGrpSpPr/>
          <p:nvPr/>
        </p:nvGrpSpPr>
        <p:grpSpPr>
          <a:xfrm>
            <a:off x="7193527" y="6374007"/>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sp>
        <p:nvSpPr>
          <p:cNvPr id="18" name="Title 1"/>
          <p:cNvSpPr txBox="1">
            <a:spLocks/>
          </p:cNvSpPr>
          <p:nvPr/>
        </p:nvSpPr>
        <p:spPr>
          <a:xfrm>
            <a:off x="302226" y="1160967"/>
            <a:ext cx="8518245" cy="735117"/>
          </a:xfrm>
          <a:prstGeom prst="rect">
            <a:avLst/>
          </a:prstGeom>
        </p:spPr>
        <p:txBody>
          <a:bodyPr/>
          <a:lstStyle>
            <a:lvl1pPr algn="l" defTabSz="342900" rtl="0" eaLnBrk="1" latinLnBrk="0" hangingPunct="1">
              <a:spcBef>
                <a:spcPct val="0"/>
              </a:spcBef>
              <a:buNone/>
              <a:defRPr sz="2100" kern="1200">
                <a:solidFill>
                  <a:srgbClr val="323232"/>
                </a:solidFill>
                <a:latin typeface="Georgia"/>
                <a:ea typeface="+mj-ea"/>
                <a:cs typeface="Georgia"/>
              </a:defRPr>
            </a:lvl1pPr>
          </a:lstStyle>
          <a:p>
            <a:r>
              <a:rPr lang="en-US" sz="2800" dirty="0" smtClean="0">
                <a:solidFill>
                  <a:srgbClr val="87576D"/>
                </a:solidFill>
                <a:latin typeface="+mj-lt"/>
                <a:cs typeface="Arial" panose="020B0604020202020204" pitchFamily="34" charset="0"/>
              </a:rPr>
              <a:t>Recommendations – </a:t>
            </a:r>
            <a:r>
              <a:rPr lang="en-US" sz="2800" dirty="0">
                <a:solidFill>
                  <a:srgbClr val="87576D"/>
                </a:solidFill>
                <a:latin typeface="+mj-lt"/>
                <a:cs typeface="Arial" panose="020B0604020202020204" pitchFamily="34" charset="0"/>
              </a:rPr>
              <a:t>Fitness assessment</a:t>
            </a:r>
            <a:endParaRPr lang="en-US" sz="2400" dirty="0">
              <a:solidFill>
                <a:srgbClr val="87576D"/>
              </a:solidFill>
              <a:latin typeface="+mj-lt"/>
              <a:cs typeface="Arial" panose="020B0604020202020204" pitchFamily="34" charset="0"/>
            </a:endParaRPr>
          </a:p>
        </p:txBody>
      </p:sp>
      <p:sp>
        <p:nvSpPr>
          <p:cNvPr id="15" name="Content Placeholder 2"/>
          <p:cNvSpPr>
            <a:spLocks noGrp="1"/>
          </p:cNvSpPr>
          <p:nvPr>
            <p:ph idx="1"/>
          </p:nvPr>
        </p:nvSpPr>
        <p:spPr>
          <a:xfrm>
            <a:off x="634800" y="1908233"/>
            <a:ext cx="8352928" cy="4328353"/>
          </a:xfrm>
        </p:spPr>
        <p:txBody>
          <a:bodyPr>
            <a:normAutofit/>
          </a:bodyPr>
          <a:lstStyle/>
          <a:p>
            <a:pPr marL="357188" indent="-357188">
              <a:spcAft>
                <a:spcPts val="600"/>
              </a:spcAft>
              <a:buNone/>
            </a:pPr>
            <a:r>
              <a:rPr lang="en-GB" sz="2400" b="0" dirty="0">
                <a:latin typeface="Calibri" panose="020F0502020204030204" pitchFamily="34" charset="0"/>
              </a:rPr>
              <a:t>	</a:t>
            </a:r>
            <a:r>
              <a:rPr lang="en-GB" sz="2000" b="0" dirty="0">
                <a:latin typeface="Calibri" panose="020F0502020204030204" pitchFamily="34" charset="0"/>
              </a:rPr>
              <a:t>Ensure all patients aged 70 years and over, at the initial clinic visit for suspicion of breast cancer, have the following information recorded:</a:t>
            </a:r>
          </a:p>
          <a:p>
            <a:pPr marL="800100" lvl="1" indent="-442913">
              <a:spcAft>
                <a:spcPts val="600"/>
              </a:spcAft>
              <a:buFont typeface="Wingdings" panose="05000000000000000000" pitchFamily="2" charset="2"/>
              <a:buChar char="q"/>
            </a:pPr>
            <a:r>
              <a:rPr lang="en-GB" sz="1600" dirty="0">
                <a:latin typeface="Calibri" panose="020F0502020204030204" pitchFamily="34" charset="0"/>
              </a:rPr>
              <a:t>Clinical Frailty Scale</a:t>
            </a:r>
          </a:p>
          <a:p>
            <a:pPr marL="800100" lvl="1" indent="-442913">
              <a:spcAft>
                <a:spcPts val="600"/>
              </a:spcAft>
              <a:buFont typeface="Wingdings" panose="05000000000000000000" pitchFamily="2" charset="2"/>
              <a:buChar char="q"/>
            </a:pPr>
            <a:r>
              <a:rPr lang="en-GB" sz="1600" b="0" dirty="0">
                <a:latin typeface="Calibri" panose="020F0502020204030204" pitchFamily="34" charset="0"/>
              </a:rPr>
              <a:t>Abbreviated Mental Test Score</a:t>
            </a:r>
          </a:p>
          <a:p>
            <a:pPr marL="800100" lvl="1" indent="-442913">
              <a:spcAft>
                <a:spcPts val="600"/>
              </a:spcAft>
              <a:buFont typeface="Wingdings" panose="05000000000000000000" pitchFamily="2" charset="2"/>
              <a:buChar char="q"/>
            </a:pPr>
            <a:r>
              <a:rPr lang="en-GB" sz="1600" dirty="0">
                <a:latin typeface="Calibri" panose="020F0502020204030204" pitchFamily="34" charset="0"/>
              </a:rPr>
              <a:t>Indication of whether the patient has an established diagnosis of dementia and severe </a:t>
            </a:r>
            <a:r>
              <a:rPr lang="en-GB" sz="1600" dirty="0" smtClean="0">
                <a:latin typeface="Calibri" panose="020F0502020204030204" pitchFamily="34" charset="0"/>
              </a:rPr>
              <a:t>comorbidities</a:t>
            </a:r>
          </a:p>
          <a:p>
            <a:pPr marL="800100" lvl="1" indent="-442913">
              <a:spcAft>
                <a:spcPts val="600"/>
              </a:spcAft>
              <a:buFont typeface="Wingdings" panose="05000000000000000000" pitchFamily="2" charset="2"/>
              <a:buChar char="q"/>
            </a:pPr>
            <a:endParaRPr lang="en-GB" sz="1600" b="0" dirty="0">
              <a:latin typeface="Calibri" panose="020F0502020204030204" pitchFamily="34" charset="0"/>
            </a:endParaRPr>
          </a:p>
          <a:p>
            <a:pPr marL="357187" lvl="1" indent="0">
              <a:spcAft>
                <a:spcPts val="600"/>
              </a:spcAft>
              <a:buNone/>
            </a:pPr>
            <a:r>
              <a:rPr lang="en-GB" sz="2000" dirty="0">
                <a:solidFill>
                  <a:schemeClr val="tx1">
                    <a:lumMod val="85000"/>
                    <a:lumOff val="15000"/>
                  </a:schemeClr>
                </a:solidFill>
                <a:latin typeface="+mn-lt"/>
              </a:rPr>
              <a:t>Strive to submit the fitness assessment data items to NCRAS as part of COSD </a:t>
            </a:r>
            <a:r>
              <a:rPr lang="en-GB" sz="2000" dirty="0" smtClean="0">
                <a:solidFill>
                  <a:schemeClr val="tx1">
                    <a:lumMod val="85000"/>
                    <a:lumOff val="15000"/>
                  </a:schemeClr>
                </a:solidFill>
                <a:latin typeface="+mn-lt"/>
              </a:rPr>
              <a:t>v9.0 submissions</a:t>
            </a:r>
            <a:r>
              <a:rPr lang="en-GB" sz="1800" b="1" dirty="0" smtClean="0">
                <a:solidFill>
                  <a:srgbClr val="FF0000"/>
                </a:solidFill>
                <a:latin typeface="+mn-lt"/>
              </a:rPr>
              <a:t>*</a:t>
            </a:r>
            <a:r>
              <a:rPr lang="en-GB" sz="1800" dirty="0" smtClean="0">
                <a:solidFill>
                  <a:schemeClr val="tx1">
                    <a:lumMod val="85000"/>
                    <a:lumOff val="15000"/>
                  </a:schemeClr>
                </a:solidFill>
                <a:latin typeface="+mn-lt"/>
              </a:rPr>
              <a:t> </a:t>
            </a:r>
          </a:p>
          <a:p>
            <a:pPr marL="357187" lvl="1" indent="0">
              <a:spcAft>
                <a:spcPts val="600"/>
              </a:spcAft>
              <a:buNone/>
            </a:pPr>
            <a:endParaRPr lang="en-GB" sz="1800" b="0" dirty="0">
              <a:latin typeface="Calibri" panose="020F0502020204030204" pitchFamily="34" charset="0"/>
            </a:endParaRPr>
          </a:p>
          <a:p>
            <a:pPr lvl="1"/>
            <a:endParaRPr lang="en-GB" sz="2200" b="0" dirty="0">
              <a:latin typeface="Calibri" panose="020F0502020204030204" pitchFamily="34" charset="0"/>
            </a:endParaRPr>
          </a:p>
          <a:p>
            <a:endParaRPr lang="en-US" sz="2600" b="0" dirty="0">
              <a:latin typeface="+mj-lt"/>
            </a:endParaRPr>
          </a:p>
          <a:p>
            <a:endParaRPr lang="en-GB" sz="2400" b="0" dirty="0">
              <a:latin typeface="Calibri" panose="020F0502020204030204" pitchFamily="34" charset="0"/>
            </a:endParaRPr>
          </a:p>
          <a:p>
            <a:pPr marL="0" indent="0">
              <a:buNone/>
            </a:pPr>
            <a:endParaRPr lang="en-US" b="0" dirty="0">
              <a:latin typeface="+mj-lt"/>
            </a:endParaRPr>
          </a:p>
          <a:p>
            <a:pPr marL="457200" lvl="1" indent="0">
              <a:buNone/>
            </a:pPr>
            <a:endParaRPr lang="en-US" b="0" dirty="0">
              <a:latin typeface="+mj-lt"/>
            </a:endParaRPr>
          </a:p>
          <a:p>
            <a:pPr marL="0" indent="0">
              <a:buNone/>
            </a:pPr>
            <a:endParaRPr lang="en-US" b="0" dirty="0">
              <a:latin typeface="+mj-lt"/>
            </a:endParaRPr>
          </a:p>
          <a:p>
            <a:pPr marL="342900" lvl="1" indent="0">
              <a:buNone/>
            </a:pPr>
            <a:endParaRPr lang="en-US" u="sng" dirty="0">
              <a:latin typeface="+mj-lt"/>
            </a:endParaRPr>
          </a:p>
        </p:txBody>
      </p:sp>
      <p:grpSp>
        <p:nvGrpSpPr>
          <p:cNvPr id="4" name="Group 3"/>
          <p:cNvGrpSpPr/>
          <p:nvPr/>
        </p:nvGrpSpPr>
        <p:grpSpPr>
          <a:xfrm>
            <a:off x="8159456" y="1019543"/>
            <a:ext cx="877040" cy="877040"/>
            <a:chOff x="8159456" y="1019543"/>
            <a:chExt cx="877040" cy="877040"/>
          </a:xfrm>
        </p:grpSpPr>
        <p:pic>
          <p:nvPicPr>
            <p:cNvPr id="23"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159456" y="1019543"/>
              <a:ext cx="877040" cy="877040"/>
            </a:xfrm>
            <a:prstGeom prst="rect">
              <a:avLst/>
            </a:prstGeom>
          </p:spPr>
        </p:pic>
        <p:sp>
          <p:nvSpPr>
            <p:cNvPr id="22" name="Rectangle 21"/>
            <p:cNvSpPr/>
            <p:nvPr/>
          </p:nvSpPr>
          <p:spPr>
            <a:xfrm>
              <a:off x="8301027" y="1205279"/>
              <a:ext cx="576064" cy="584775"/>
            </a:xfrm>
            <a:prstGeom prst="rect">
              <a:avLst/>
            </a:prstGeom>
            <a:noFill/>
          </p:spPr>
          <p:txBody>
            <a:bodyPr wrap="square" lIns="91440" tIns="45720" rIns="91440" bIns="45720">
              <a:spAutoFit/>
            </a:bodyPr>
            <a:lstStyle/>
            <a:p>
              <a:pPr algn="ctr"/>
              <a:r>
                <a:rPr lang="en-US" sz="1600" cap="none" spc="0" dirty="0" smtClean="0">
                  <a:ln w="0"/>
                  <a:solidFill>
                    <a:srgbClr val="87576D"/>
                  </a:solidFill>
                  <a:effectLst>
                    <a:outerShdw blurRad="38100" dist="19050" dir="2700000" algn="tl" rotWithShape="0">
                      <a:schemeClr val="dk1">
                        <a:alpha val="40000"/>
                      </a:schemeClr>
                    </a:outerShdw>
                  </a:effectLst>
                </a:rPr>
                <a:t>Recs 1+2</a:t>
              </a:r>
              <a:endParaRPr lang="en-US" sz="3600" cap="none" spc="0" dirty="0">
                <a:ln w="0"/>
                <a:solidFill>
                  <a:srgbClr val="87576D"/>
                </a:solidFill>
                <a:effectLst>
                  <a:outerShdw blurRad="38100" dist="19050" dir="2700000" algn="tl" rotWithShape="0">
                    <a:schemeClr val="dk1">
                      <a:alpha val="40000"/>
                    </a:schemeClr>
                  </a:outerShdw>
                </a:effectLst>
              </a:endParaRPr>
            </a:p>
          </p:txBody>
        </p:sp>
      </p:grpSp>
      <p:sp>
        <p:nvSpPr>
          <p:cNvPr id="3" name="TextBox 2"/>
          <p:cNvSpPr txBox="1"/>
          <p:nvPr/>
        </p:nvSpPr>
        <p:spPr>
          <a:xfrm>
            <a:off x="152078" y="6405381"/>
            <a:ext cx="6984776" cy="415498"/>
          </a:xfrm>
          <a:prstGeom prst="rect">
            <a:avLst/>
          </a:prstGeom>
          <a:noFill/>
        </p:spPr>
        <p:txBody>
          <a:bodyPr wrap="square" rtlCol="0">
            <a:spAutoFit/>
          </a:bodyPr>
          <a:lstStyle/>
          <a:p>
            <a:r>
              <a:rPr lang="en-GB" sz="1050" b="1" dirty="0" smtClean="0">
                <a:solidFill>
                  <a:srgbClr val="FF0000"/>
                </a:solidFill>
              </a:rPr>
              <a:t>*COSD data collection only applicable to English NHS organisations. The WCN has confirmed that the fitness data items captured by COSD (in England) will become a mandatory part of the Welsh dataset in the future. </a:t>
            </a:r>
            <a:endParaRPr lang="en-GB" sz="1050" b="1" dirty="0">
              <a:solidFill>
                <a:srgbClr val="FF0000"/>
              </a:solidFill>
            </a:endParaRPr>
          </a:p>
        </p:txBody>
      </p:sp>
      <p:grpSp>
        <p:nvGrpSpPr>
          <p:cNvPr id="21" name="Group 20"/>
          <p:cNvGrpSpPr/>
          <p:nvPr/>
        </p:nvGrpSpPr>
        <p:grpSpPr>
          <a:xfrm>
            <a:off x="395535" y="1907734"/>
            <a:ext cx="697973" cy="697973"/>
            <a:chOff x="253348" y="1873545"/>
            <a:chExt cx="697973" cy="697973"/>
          </a:xfrm>
        </p:grpSpPr>
        <p:pic>
          <p:nvPicPr>
            <p:cNvPr id="24"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4"/>
                </a:ext>
              </a:extLst>
            </a:blip>
            <a:stretch>
              <a:fillRect/>
            </a:stretch>
          </p:blipFill>
          <p:spPr>
            <a:xfrm>
              <a:off x="253348" y="1873545"/>
              <a:ext cx="697973" cy="697973"/>
            </a:xfrm>
            <a:prstGeom prst="rect">
              <a:avLst/>
            </a:prstGeom>
          </p:spPr>
        </p:pic>
        <p:sp>
          <p:nvSpPr>
            <p:cNvPr id="25" name="Rectangle 24"/>
            <p:cNvSpPr/>
            <p:nvPr/>
          </p:nvSpPr>
          <p:spPr>
            <a:xfrm>
              <a:off x="332245" y="1983082"/>
              <a:ext cx="540180" cy="523220"/>
            </a:xfrm>
            <a:prstGeom prst="rect">
              <a:avLst/>
            </a:prstGeom>
          </p:spPr>
          <p:txBody>
            <a:bodyPr wrap="square">
              <a:spAutoFit/>
            </a:bodyPr>
            <a:lstStyle/>
            <a:p>
              <a:pPr algn="ctr"/>
              <a:r>
                <a:rPr lang="en-US" sz="1400" dirty="0" smtClean="0">
                  <a:ln w="0"/>
                  <a:solidFill>
                    <a:srgbClr val="87576D"/>
                  </a:solidFill>
                  <a:effectLst>
                    <a:outerShdw blurRad="38100" dist="19050" dir="2700000" algn="tl" rotWithShape="0">
                      <a:schemeClr val="dk1">
                        <a:alpha val="40000"/>
                      </a:schemeClr>
                    </a:outerShdw>
                  </a:effectLst>
                </a:rPr>
                <a:t>Rec</a:t>
              </a:r>
            </a:p>
            <a:p>
              <a:pPr algn="ctr"/>
              <a:r>
                <a:rPr lang="en-US" sz="1400" dirty="0">
                  <a:ln w="0"/>
                  <a:solidFill>
                    <a:srgbClr val="87576D"/>
                  </a:solidFill>
                  <a:effectLst>
                    <a:outerShdw blurRad="38100" dist="19050" dir="2700000" algn="tl" rotWithShape="0">
                      <a:schemeClr val="dk1">
                        <a:alpha val="40000"/>
                      </a:schemeClr>
                    </a:outerShdw>
                  </a:effectLst>
                </a:rPr>
                <a:t>1</a:t>
              </a:r>
            </a:p>
          </p:txBody>
        </p:sp>
      </p:grpSp>
      <p:grpSp>
        <p:nvGrpSpPr>
          <p:cNvPr id="26" name="Group 25"/>
          <p:cNvGrpSpPr/>
          <p:nvPr/>
        </p:nvGrpSpPr>
        <p:grpSpPr>
          <a:xfrm>
            <a:off x="395536" y="4377983"/>
            <a:ext cx="697973" cy="697973"/>
            <a:chOff x="253348" y="1871006"/>
            <a:chExt cx="697973" cy="697973"/>
          </a:xfrm>
        </p:grpSpPr>
        <p:pic>
          <p:nvPicPr>
            <p:cNvPr id="27"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asvg="http://schemas.microsoft.com/office/drawing/2016/SVG/main" xmlns="" r:embed="rId14"/>
                </a:ext>
              </a:extLst>
            </a:blip>
            <a:stretch>
              <a:fillRect/>
            </a:stretch>
          </p:blipFill>
          <p:spPr>
            <a:xfrm>
              <a:off x="253348" y="1871006"/>
              <a:ext cx="697973" cy="697973"/>
            </a:xfrm>
            <a:prstGeom prst="rect">
              <a:avLst/>
            </a:prstGeom>
          </p:spPr>
        </p:pic>
        <p:sp>
          <p:nvSpPr>
            <p:cNvPr id="28" name="Rectangle 27"/>
            <p:cNvSpPr/>
            <p:nvPr/>
          </p:nvSpPr>
          <p:spPr>
            <a:xfrm>
              <a:off x="332245" y="1983082"/>
              <a:ext cx="540180" cy="523220"/>
            </a:xfrm>
            <a:prstGeom prst="rect">
              <a:avLst/>
            </a:prstGeom>
          </p:spPr>
          <p:txBody>
            <a:bodyPr wrap="square">
              <a:spAutoFit/>
            </a:bodyPr>
            <a:lstStyle/>
            <a:p>
              <a:pPr algn="ctr"/>
              <a:r>
                <a:rPr lang="en-US" sz="1400" dirty="0" smtClean="0">
                  <a:ln w="0"/>
                  <a:solidFill>
                    <a:srgbClr val="87576D"/>
                  </a:solidFill>
                  <a:effectLst>
                    <a:outerShdw blurRad="38100" dist="19050" dir="2700000" algn="tl" rotWithShape="0">
                      <a:schemeClr val="dk1">
                        <a:alpha val="40000"/>
                      </a:schemeClr>
                    </a:outerShdw>
                  </a:effectLst>
                </a:rPr>
                <a:t>Rec</a:t>
              </a:r>
            </a:p>
            <a:p>
              <a:pPr algn="ctr"/>
              <a:r>
                <a:rPr lang="en-US" sz="1400" dirty="0" smtClean="0">
                  <a:ln w="0"/>
                  <a:solidFill>
                    <a:srgbClr val="87576D"/>
                  </a:solidFill>
                  <a:effectLst>
                    <a:outerShdw blurRad="38100" dist="19050" dir="2700000" algn="tl" rotWithShape="0">
                      <a:schemeClr val="dk1">
                        <a:alpha val="40000"/>
                      </a:schemeClr>
                    </a:outerShdw>
                  </a:effectLst>
                </a:rPr>
                <a:t>2</a:t>
              </a:r>
              <a:endParaRPr lang="en-US" sz="1400" dirty="0">
                <a:ln w="0"/>
                <a:solidFill>
                  <a:srgbClr val="87576D"/>
                </a:solidFill>
                <a:effectLst>
                  <a:outerShdw blurRad="38100" dist="19050" dir="2700000" algn="tl" rotWithShape="0">
                    <a:schemeClr val="dk1">
                      <a:alpha val="40000"/>
                    </a:schemeClr>
                  </a:outerShdw>
                </a:effectLst>
              </a:endParaRPr>
            </a:p>
          </p:txBody>
        </p:sp>
      </p:grpSp>
      <p:sp>
        <p:nvSpPr>
          <p:cNvPr id="2" name="Rectangle 1"/>
          <p:cNvSpPr/>
          <p:nvPr/>
        </p:nvSpPr>
        <p:spPr>
          <a:xfrm>
            <a:off x="996778" y="5394661"/>
            <a:ext cx="7463654" cy="646331"/>
          </a:xfrm>
          <a:prstGeom prst="rect">
            <a:avLst/>
          </a:prstGeom>
        </p:spPr>
        <p:txBody>
          <a:bodyPr wrap="square">
            <a:spAutoFit/>
          </a:bodyPr>
          <a:lstStyle/>
          <a:p>
            <a:r>
              <a:rPr lang="en-GB" dirty="0"/>
              <a:t>For further information on the NABCOP fitness assessment form, please visit: </a:t>
            </a:r>
            <a:r>
              <a:rPr lang="en-GB" dirty="0">
                <a:solidFill>
                  <a:srgbClr val="87576D"/>
                </a:solidFill>
                <a:hlinkClick r:id="rId15"/>
              </a:rPr>
              <a:t>https://www.nabcop.org.uk/resources/fitness-assessment-tool/</a:t>
            </a:r>
            <a:endParaRPr lang="en-GB" dirty="0"/>
          </a:p>
        </p:txBody>
      </p:sp>
      <p:pic>
        <p:nvPicPr>
          <p:cNvPr id="29" name="Graphic 9" descr="Research">
            <a:extLst>
              <a:ext uri="{FF2B5EF4-FFF2-40B4-BE49-F238E27FC236}">
                <a16:creationId xmlns:a16="http://schemas.microsoft.com/office/drawing/2014/main" id="{32E00CE2-A4CF-458F-8EB2-114592AB7789}"/>
              </a:ext>
            </a:extLst>
          </p:cNvPr>
          <p:cNvPicPr>
            <a:picLocks noChangeAspect="1"/>
          </p:cNvPicPr>
          <p:nvPr/>
        </p:nvPicPr>
        <p:blipFill>
          <a:blip r:embed="rId16">
            <a:extLst>
              <a:ext uri="{96DAC541-7B7A-43D3-8B79-37D633B846F1}">
                <asvg:svgBlip xmlns:asvg="http://schemas.microsoft.com/office/drawing/2016/SVG/main" xmlns="" r:embed="rId12"/>
              </a:ext>
            </a:extLst>
          </a:blip>
          <a:stretch>
            <a:fillRect/>
          </a:stretch>
        </p:blipFill>
        <p:spPr>
          <a:xfrm>
            <a:off x="474432" y="5330230"/>
            <a:ext cx="593189" cy="593189"/>
          </a:xfrm>
          <a:prstGeom prst="rect">
            <a:avLst/>
          </a:prstGeom>
        </p:spPr>
      </p:pic>
    </p:spTree>
    <p:extLst>
      <p:ext uri="{BB962C8B-B14F-4D97-AF65-F5344CB8AC3E}">
        <p14:creationId xmlns:p14="http://schemas.microsoft.com/office/powerpoint/2010/main" val="195640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2" name="Group 11"/>
          <p:cNvGrpSpPr/>
          <p:nvPr/>
        </p:nvGrpSpPr>
        <p:grpSpPr>
          <a:xfrm>
            <a:off x="7193527" y="6374007"/>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algn="ctr"/>
              <a:r>
                <a:rPr lang="en-GB" sz="1400" dirty="0"/>
                <a:t>@</a:t>
              </a:r>
              <a:r>
                <a:rPr lang="en-GB" sz="1400" dirty="0" err="1"/>
                <a:t>NABCOP_news</a:t>
              </a:r>
              <a:endParaRPr lang="en-GB" sz="1400" dirty="0"/>
            </a:p>
          </p:txBody>
        </p:sp>
      </p:grpSp>
      <p:sp>
        <p:nvSpPr>
          <p:cNvPr id="18" name="Title 1"/>
          <p:cNvSpPr txBox="1">
            <a:spLocks/>
          </p:cNvSpPr>
          <p:nvPr/>
        </p:nvSpPr>
        <p:spPr>
          <a:xfrm>
            <a:off x="179512" y="1160967"/>
            <a:ext cx="8229600" cy="735117"/>
          </a:xfrm>
          <a:prstGeom prst="rect">
            <a:avLst/>
          </a:prstGeom>
        </p:spPr>
        <p:txBody>
          <a:bodyPr/>
          <a:lstStyle>
            <a:lvl1pPr algn="l" defTabSz="342900" rtl="0" eaLnBrk="1" latinLnBrk="0" hangingPunct="1">
              <a:spcBef>
                <a:spcPct val="0"/>
              </a:spcBef>
              <a:buNone/>
              <a:defRPr sz="2100" kern="1200">
                <a:solidFill>
                  <a:srgbClr val="323232"/>
                </a:solidFill>
                <a:latin typeface="Georgia"/>
                <a:ea typeface="+mj-ea"/>
                <a:cs typeface="Georgia"/>
              </a:defRPr>
            </a:lvl1pPr>
          </a:lstStyle>
          <a:p>
            <a:r>
              <a:rPr lang="en-US" sz="2800" dirty="0">
                <a:solidFill>
                  <a:srgbClr val="87576D"/>
                </a:solidFill>
                <a:latin typeface="+mj-lt"/>
                <a:cs typeface="Arial" panose="020B0604020202020204" pitchFamily="34" charset="0"/>
              </a:rPr>
              <a:t>What can we do to </a:t>
            </a:r>
            <a:r>
              <a:rPr lang="en-US" sz="2800" dirty="0" smtClean="0">
                <a:solidFill>
                  <a:srgbClr val="87576D"/>
                </a:solidFill>
                <a:latin typeface="+mj-lt"/>
                <a:cs typeface="Arial" panose="020B0604020202020204" pitchFamily="34" charset="0"/>
              </a:rPr>
              <a:t>action these recommendations?</a:t>
            </a:r>
            <a:endParaRPr lang="en-US" sz="2800" dirty="0">
              <a:solidFill>
                <a:srgbClr val="87576D"/>
              </a:solidFill>
              <a:latin typeface="+mj-lt"/>
              <a:cs typeface="Arial" panose="020B0604020202020204" pitchFamily="34" charset="0"/>
            </a:endParaRPr>
          </a:p>
        </p:txBody>
      </p:sp>
      <p:sp>
        <p:nvSpPr>
          <p:cNvPr id="15" name="Content Placeholder 2"/>
          <p:cNvSpPr>
            <a:spLocks noGrp="1"/>
          </p:cNvSpPr>
          <p:nvPr>
            <p:ph idx="1"/>
          </p:nvPr>
        </p:nvSpPr>
        <p:spPr>
          <a:xfrm>
            <a:off x="969349" y="1897082"/>
            <a:ext cx="3853873" cy="4350655"/>
          </a:xfrm>
        </p:spPr>
        <p:txBody>
          <a:bodyPr vert="horz" lIns="91440" tIns="45720" rIns="91440" bIns="45720" rtlCol="0" anchor="t">
            <a:normAutofit/>
          </a:bodyPr>
          <a:lstStyle/>
          <a:p>
            <a:pPr marL="0" indent="0">
              <a:spcAft>
                <a:spcPts val="600"/>
              </a:spcAft>
              <a:buNone/>
            </a:pPr>
            <a:r>
              <a:rPr lang="en-GB" sz="2400" b="0" dirty="0">
                <a:latin typeface="Calibri"/>
              </a:rPr>
              <a:t>Visit </a:t>
            </a:r>
            <a:r>
              <a:rPr lang="en-GB" sz="1800" b="0" dirty="0">
                <a:solidFill>
                  <a:srgbClr val="87576D"/>
                </a:solidFill>
                <a:latin typeface="Calibri"/>
                <a:hlinkClick r:id="rId8"/>
              </a:rPr>
              <a:t>https://www.nabcop.org.uk/resources/fitness-assessment-tool/</a:t>
            </a:r>
            <a:r>
              <a:rPr lang="en-GB" sz="1800" b="0" dirty="0">
                <a:solidFill>
                  <a:srgbClr val="87576D"/>
                </a:solidFill>
                <a:latin typeface="Calibri"/>
              </a:rPr>
              <a:t> </a:t>
            </a:r>
            <a:endParaRPr lang="en-US" dirty="0"/>
          </a:p>
          <a:p>
            <a:pPr marL="0" indent="0">
              <a:spcAft>
                <a:spcPts val="600"/>
              </a:spcAft>
              <a:buNone/>
            </a:pPr>
            <a:r>
              <a:rPr lang="en-GB" sz="2400" b="0" dirty="0">
                <a:latin typeface="Calibri"/>
              </a:rPr>
              <a:t>Download the NABCOP frailty assessment form.</a:t>
            </a:r>
            <a:endParaRPr lang="en-US" dirty="0"/>
          </a:p>
          <a:p>
            <a:pPr marL="0" indent="0">
              <a:spcAft>
                <a:spcPts val="600"/>
              </a:spcAft>
              <a:buNone/>
            </a:pPr>
            <a:r>
              <a:rPr lang="en-GB" sz="2400" b="0" dirty="0">
                <a:latin typeface="Calibri" panose="020F0502020204030204" pitchFamily="34" charset="0"/>
              </a:rPr>
              <a:t>Complete the information for the </a:t>
            </a:r>
            <a:r>
              <a:rPr lang="en-GB" sz="2400" b="0" dirty="0" smtClean="0">
                <a:latin typeface="Calibri" panose="020F0502020204030204" pitchFamily="34" charset="0"/>
              </a:rPr>
              <a:t>patient, and </a:t>
            </a:r>
            <a:r>
              <a:rPr lang="en-GB" sz="2400" b="0" dirty="0">
                <a:latin typeface="Calibri" panose="020F0502020204030204" pitchFamily="34" charset="0"/>
              </a:rPr>
              <a:t>keep it with their records.</a:t>
            </a:r>
          </a:p>
          <a:p>
            <a:pPr marL="556895" lvl="1" indent="-213995"/>
            <a:endParaRPr lang="en-GB" sz="2200" b="0" dirty="0">
              <a:latin typeface="Calibri" panose="020F0502020204030204" pitchFamily="34" charset="0"/>
            </a:endParaRPr>
          </a:p>
          <a:p>
            <a:endParaRPr lang="en-US" sz="2600" b="0" dirty="0">
              <a:latin typeface="+mj-lt"/>
            </a:endParaRPr>
          </a:p>
          <a:p>
            <a:endParaRPr lang="en-GB" sz="2400" b="0" dirty="0">
              <a:latin typeface="Calibri" panose="020F0502020204030204" pitchFamily="34" charset="0"/>
            </a:endParaRPr>
          </a:p>
          <a:p>
            <a:pPr marL="0" indent="0">
              <a:buNone/>
            </a:pPr>
            <a:endParaRPr lang="en-US" b="0" dirty="0">
              <a:latin typeface="+mj-lt"/>
            </a:endParaRPr>
          </a:p>
          <a:p>
            <a:pPr marL="457200" lvl="1" indent="0">
              <a:buNone/>
            </a:pPr>
            <a:endParaRPr lang="en-US" b="0" dirty="0">
              <a:latin typeface="+mj-lt"/>
            </a:endParaRPr>
          </a:p>
          <a:p>
            <a:pPr marL="0" indent="0">
              <a:buNone/>
            </a:pPr>
            <a:endParaRPr lang="en-US" b="0" dirty="0">
              <a:latin typeface="+mj-lt"/>
            </a:endParaRPr>
          </a:p>
          <a:p>
            <a:pPr marL="342900" lvl="1" indent="0">
              <a:buNone/>
            </a:pPr>
            <a:endParaRPr lang="en-US" u="sng" dirty="0">
              <a:latin typeface="+mj-lt"/>
            </a:endParaRPr>
          </a:p>
        </p:txBody>
      </p:sp>
      <p:pic>
        <p:nvPicPr>
          <p:cNvPr id="2" name="Graphic 2" descr="Download">
            <a:extLst>
              <a:ext uri="{FF2B5EF4-FFF2-40B4-BE49-F238E27FC236}">
                <a16:creationId xmlns:a16="http://schemas.microsoft.com/office/drawing/2014/main" id="{9CFC7DFE-620A-4147-8DDB-662FCD81B26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23745" y="2924944"/>
            <a:ext cx="591015" cy="568713"/>
          </a:xfrm>
          <a:prstGeom prst="rect">
            <a:avLst/>
          </a:prstGeom>
        </p:spPr>
      </p:pic>
      <p:pic>
        <p:nvPicPr>
          <p:cNvPr id="4" name="Graphic 4" descr="Internet">
            <a:extLst>
              <a:ext uri="{FF2B5EF4-FFF2-40B4-BE49-F238E27FC236}">
                <a16:creationId xmlns:a16="http://schemas.microsoft.com/office/drawing/2014/main" id="{2FAC4365-243F-4CDF-A07E-D9835720999D}"/>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77411" y="1899192"/>
            <a:ext cx="490654" cy="468352"/>
          </a:xfrm>
          <a:prstGeom prst="rect">
            <a:avLst/>
          </a:prstGeom>
        </p:spPr>
      </p:pic>
      <p:pic>
        <p:nvPicPr>
          <p:cNvPr id="8" name="Graphic 2" descr="Clipboard">
            <a:extLst>
              <a:ext uri="{FF2B5EF4-FFF2-40B4-BE49-F238E27FC236}">
                <a16:creationId xmlns:a16="http://schemas.microsoft.com/office/drawing/2014/main" id="{C51CB97D-CB09-48A8-9C36-8B9835FB3FB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79502" y="3861048"/>
            <a:ext cx="490654" cy="512957"/>
          </a:xfrm>
          <a:prstGeom prst="rect">
            <a:avLst/>
          </a:prstGeom>
        </p:spPr>
      </p:pic>
      <p:pic>
        <p:nvPicPr>
          <p:cNvPr id="16"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159456" y="1019543"/>
            <a:ext cx="877040" cy="877040"/>
          </a:xfrm>
          <a:prstGeom prst="rect">
            <a:avLst/>
          </a:prstGeom>
        </p:spPr>
      </p:pic>
      <p:sp>
        <p:nvSpPr>
          <p:cNvPr id="17" name="Rectangle 16"/>
          <p:cNvSpPr/>
          <p:nvPr/>
        </p:nvSpPr>
        <p:spPr>
          <a:xfrm>
            <a:off x="8301027" y="1205279"/>
            <a:ext cx="576064" cy="584775"/>
          </a:xfrm>
          <a:prstGeom prst="rect">
            <a:avLst/>
          </a:prstGeom>
          <a:noFill/>
        </p:spPr>
        <p:txBody>
          <a:bodyPr wrap="square" lIns="91440" tIns="45720" rIns="91440" bIns="45720">
            <a:spAutoFit/>
          </a:bodyPr>
          <a:lstStyle/>
          <a:p>
            <a:pPr algn="ctr"/>
            <a:r>
              <a:rPr lang="en-US" sz="1600" cap="none" spc="0" dirty="0" smtClean="0">
                <a:ln w="0"/>
                <a:solidFill>
                  <a:srgbClr val="87576D"/>
                </a:solidFill>
                <a:effectLst>
                  <a:outerShdw blurRad="38100" dist="19050" dir="2700000" algn="tl" rotWithShape="0">
                    <a:schemeClr val="dk1">
                      <a:alpha val="40000"/>
                    </a:schemeClr>
                  </a:outerShdw>
                </a:effectLst>
              </a:rPr>
              <a:t>Recs 1+2</a:t>
            </a:r>
            <a:endParaRPr lang="en-US" sz="3600" cap="none" spc="0" dirty="0">
              <a:ln w="0"/>
              <a:solidFill>
                <a:srgbClr val="87576D"/>
              </a:solidFill>
              <a:effectLst>
                <a:outerShdw blurRad="38100" dist="19050" dir="2700000" algn="tl" rotWithShape="0">
                  <a:schemeClr val="dk1">
                    <a:alpha val="40000"/>
                  </a:schemeClr>
                </a:outerShdw>
              </a:effectLst>
            </a:endParaRPr>
          </a:p>
        </p:txBody>
      </p:sp>
      <p:sp>
        <p:nvSpPr>
          <p:cNvPr id="19" name="Slide Number Placeholder 13"/>
          <p:cNvSpPr>
            <a:spLocks noGrp="1"/>
          </p:cNvSpPr>
          <p:nvPr>
            <p:ph type="sldNum" sz="quarter" idx="12"/>
          </p:nvPr>
        </p:nvSpPr>
        <p:spPr>
          <a:xfrm>
            <a:off x="6553200" y="6356350"/>
            <a:ext cx="2133600" cy="365125"/>
          </a:xfrm>
        </p:spPr>
        <p:txBody>
          <a:bodyPr/>
          <a:lstStyle/>
          <a:p>
            <a:fld id="{B03AC1E2-108F-3C4D-A8F3-9774ED554CC0}" type="slidenum">
              <a:rPr lang="en-US" sz="1200" smtClean="0"/>
              <a:pPr/>
              <a:t>7</a:t>
            </a:fld>
            <a:endParaRPr lang="en-US" sz="1200" dirty="0"/>
          </a:p>
        </p:txBody>
      </p:sp>
      <p:pic>
        <p:nvPicPr>
          <p:cNvPr id="20" name="Picture 19"/>
          <p:cNvPicPr/>
          <p:nvPr/>
        </p:nvPicPr>
        <p:blipFill rotWithShape="1">
          <a:blip r:embed="rId17">
            <a:extLst>
              <a:ext uri="{28A0092B-C50C-407E-A947-70E740481C1C}">
                <a14:useLocalDpi xmlns:a14="http://schemas.microsoft.com/office/drawing/2010/main" val="0"/>
              </a:ext>
            </a:extLst>
          </a:blip>
          <a:srcRect l="30257" r="30414"/>
          <a:stretch/>
        </p:blipFill>
        <p:spPr bwMode="auto">
          <a:xfrm>
            <a:off x="5131942" y="1850804"/>
            <a:ext cx="3400498" cy="4386508"/>
          </a:xfrm>
          <a:prstGeom prst="rect">
            <a:avLst/>
          </a:prstGeom>
          <a:ln w="952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729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2" name="Group 11"/>
          <p:cNvGrpSpPr/>
          <p:nvPr/>
        </p:nvGrpSpPr>
        <p:grpSpPr>
          <a:xfrm>
            <a:off x="7193527" y="6374007"/>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4" name="TextBox 13"/>
            <p:cNvSpPr txBox="1"/>
            <p:nvPr/>
          </p:nvSpPr>
          <p:spPr>
            <a:xfrm>
              <a:off x="807250" y="6488669"/>
              <a:ext cx="2142998" cy="340999"/>
            </a:xfrm>
            <a:prstGeom prst="rect">
              <a:avLst/>
            </a:prstGeom>
            <a:noFill/>
          </p:spPr>
          <p:txBody>
            <a:bodyPr wrap="square" rtlCol="0">
              <a:spAutoFit/>
            </a:bodyPr>
            <a:lstStyle/>
            <a:p>
              <a:pPr algn="ctr"/>
              <a:r>
                <a:rPr lang="en-GB" sz="1400" dirty="0"/>
                <a:t>@NABCOP_news</a:t>
              </a:r>
            </a:p>
          </p:txBody>
        </p:sp>
      </p:grpSp>
      <p:sp>
        <p:nvSpPr>
          <p:cNvPr id="18" name="Title 1"/>
          <p:cNvSpPr txBox="1">
            <a:spLocks/>
          </p:cNvSpPr>
          <p:nvPr/>
        </p:nvSpPr>
        <p:spPr>
          <a:xfrm>
            <a:off x="302227" y="1160967"/>
            <a:ext cx="7960127" cy="735117"/>
          </a:xfrm>
          <a:prstGeom prst="rect">
            <a:avLst/>
          </a:prstGeom>
        </p:spPr>
        <p:txBody>
          <a:bodyPr/>
          <a:lstStyle>
            <a:lvl1pPr algn="l" defTabSz="342900" rtl="0" eaLnBrk="1" latinLnBrk="0" hangingPunct="1">
              <a:spcBef>
                <a:spcPct val="0"/>
              </a:spcBef>
              <a:buNone/>
              <a:defRPr sz="2100" kern="1200">
                <a:solidFill>
                  <a:srgbClr val="323232"/>
                </a:solidFill>
                <a:latin typeface="Georgia"/>
                <a:ea typeface="+mj-ea"/>
                <a:cs typeface="Georgia"/>
              </a:defRPr>
            </a:lvl1pPr>
          </a:lstStyle>
          <a:p>
            <a:r>
              <a:rPr lang="en-US" sz="2800" dirty="0" smtClean="0">
                <a:solidFill>
                  <a:srgbClr val="87576D"/>
                </a:solidFill>
                <a:latin typeface="+mj-lt"/>
                <a:cs typeface="Arial" panose="020B0604020202020204" pitchFamily="34" charset="0"/>
              </a:rPr>
              <a:t>Recommendations </a:t>
            </a:r>
            <a:r>
              <a:rPr lang="en-US" sz="2800" dirty="0">
                <a:solidFill>
                  <a:srgbClr val="87576D"/>
                </a:solidFill>
                <a:latin typeface="+mj-lt"/>
                <a:cs typeface="Arial" panose="020B0604020202020204" pitchFamily="34" charset="0"/>
              </a:rPr>
              <a:t>– </a:t>
            </a:r>
            <a:r>
              <a:rPr lang="en-US" sz="2800" dirty="0" smtClean="0">
                <a:solidFill>
                  <a:srgbClr val="87576D"/>
                </a:solidFill>
                <a:latin typeface="+mj-lt"/>
                <a:cs typeface="Arial" panose="020B0604020202020204" pitchFamily="34" charset="0"/>
              </a:rPr>
              <a:t>data completeness and recorded molecular marker status </a:t>
            </a:r>
            <a:endParaRPr lang="en-US" sz="2800" dirty="0">
              <a:solidFill>
                <a:srgbClr val="87576D"/>
              </a:solidFill>
              <a:latin typeface="+mj-lt"/>
              <a:cs typeface="Arial" panose="020B0604020202020204" pitchFamily="34" charset="0"/>
            </a:endParaRPr>
          </a:p>
        </p:txBody>
      </p:sp>
      <p:sp>
        <p:nvSpPr>
          <p:cNvPr id="15" name="Content Placeholder 2"/>
          <p:cNvSpPr>
            <a:spLocks noGrp="1"/>
          </p:cNvSpPr>
          <p:nvPr>
            <p:ph idx="1"/>
          </p:nvPr>
        </p:nvSpPr>
        <p:spPr>
          <a:xfrm>
            <a:off x="664138" y="2255849"/>
            <a:ext cx="8348984" cy="4425935"/>
          </a:xfrm>
        </p:spPr>
        <p:txBody>
          <a:bodyPr vert="horz" lIns="91440" tIns="45720" rIns="91440" bIns="45720" rtlCol="0" anchor="t">
            <a:normAutofit/>
          </a:bodyPr>
          <a:lstStyle/>
          <a:p>
            <a:pPr marL="0" indent="0">
              <a:spcAft>
                <a:spcPts val="600"/>
              </a:spcAft>
              <a:buNone/>
            </a:pPr>
            <a:r>
              <a:rPr lang="en-GB" sz="1800" b="0" dirty="0">
                <a:latin typeface="Calibri"/>
              </a:rPr>
              <a:t>Identify a clinician responsible for reviewing and feeding back, to staff within their </a:t>
            </a:r>
            <a:r>
              <a:rPr lang="en-GB" sz="1800" b="0" dirty="0" smtClean="0">
                <a:latin typeface="Calibri"/>
              </a:rPr>
              <a:t>             breast </a:t>
            </a:r>
            <a:r>
              <a:rPr lang="en-GB" sz="1800" b="0" dirty="0" smtClean="0">
                <a:latin typeface="Calibri"/>
              </a:rPr>
              <a:t>units, </a:t>
            </a:r>
            <a:r>
              <a:rPr lang="en-GB" sz="1800" b="0" dirty="0">
                <a:latin typeface="Calibri"/>
              </a:rPr>
              <a:t>on their data </a:t>
            </a:r>
            <a:r>
              <a:rPr lang="en-GB" sz="1800" b="0" dirty="0" smtClean="0">
                <a:latin typeface="Calibri"/>
              </a:rPr>
              <a:t>returns.</a:t>
            </a:r>
            <a:endParaRPr lang="en-US" sz="1800" dirty="0"/>
          </a:p>
          <a:p>
            <a:pPr marL="0" indent="0">
              <a:spcAft>
                <a:spcPts val="600"/>
              </a:spcAft>
              <a:buNone/>
            </a:pPr>
            <a:r>
              <a:rPr lang="en-GB" sz="1800" b="0" dirty="0">
                <a:latin typeface="Calibri"/>
              </a:rPr>
              <a:t>Review data uploads regularly, and ensure the following are uploaded to </a:t>
            </a:r>
            <a:r>
              <a:rPr lang="en-GB" sz="1800" b="0" dirty="0" smtClean="0">
                <a:latin typeface="Calibri"/>
              </a:rPr>
              <a:t>NCRAS/</a:t>
            </a:r>
            <a:r>
              <a:rPr lang="en-GB" sz="1800" b="0" dirty="0" err="1" smtClean="0">
                <a:latin typeface="Calibri"/>
              </a:rPr>
              <a:t>Canisc</a:t>
            </a:r>
            <a:r>
              <a:rPr lang="en-GB" sz="1800" b="0" dirty="0" smtClean="0">
                <a:latin typeface="Calibri"/>
              </a:rPr>
              <a:t>: </a:t>
            </a:r>
            <a:endParaRPr lang="en-US" sz="1800" dirty="0" smtClean="0"/>
          </a:p>
          <a:p>
            <a:pPr marL="556895" lvl="1" indent="-213995">
              <a:spcAft>
                <a:spcPts val="600"/>
              </a:spcAft>
            </a:pPr>
            <a:r>
              <a:rPr lang="en-GB" sz="1800" i="1" dirty="0" smtClean="0">
                <a:latin typeface="Calibri" panose="020F0502020204030204" pitchFamily="34" charset="0"/>
              </a:rPr>
              <a:t>Tumour size</a:t>
            </a:r>
          </a:p>
          <a:p>
            <a:pPr marL="556895" lvl="1" indent="-213995">
              <a:spcAft>
                <a:spcPts val="600"/>
              </a:spcAft>
            </a:pPr>
            <a:r>
              <a:rPr lang="en-GB" sz="1800" b="0" i="1" dirty="0" smtClean="0">
                <a:latin typeface="Calibri" panose="020F0502020204030204" pitchFamily="34" charset="0"/>
              </a:rPr>
              <a:t>TNM </a:t>
            </a:r>
            <a:r>
              <a:rPr lang="en-GB" sz="1800" b="0" i="1" dirty="0">
                <a:latin typeface="Calibri" panose="020F0502020204030204" pitchFamily="34" charset="0"/>
              </a:rPr>
              <a:t>stage</a:t>
            </a:r>
          </a:p>
          <a:p>
            <a:pPr marL="556895" lvl="1" indent="-213995">
              <a:spcAft>
                <a:spcPts val="600"/>
              </a:spcAft>
            </a:pPr>
            <a:r>
              <a:rPr lang="en-GB" sz="1800" i="1" dirty="0">
                <a:latin typeface="Calibri" panose="020F0502020204030204" pitchFamily="34" charset="0"/>
              </a:rPr>
              <a:t>WHO performance status</a:t>
            </a:r>
          </a:p>
          <a:p>
            <a:pPr marL="556895" lvl="1" indent="-213995">
              <a:spcAft>
                <a:spcPts val="600"/>
              </a:spcAft>
            </a:pPr>
            <a:r>
              <a:rPr lang="en-GB" sz="1800" b="0" i="1" dirty="0">
                <a:latin typeface="Calibri" panose="020F0502020204030204" pitchFamily="34" charset="0"/>
              </a:rPr>
              <a:t>ER &amp; HER2 status for </a:t>
            </a:r>
            <a:r>
              <a:rPr lang="en-GB" sz="1800" b="0" i="1" dirty="0" smtClean="0">
                <a:latin typeface="Calibri" panose="020F0502020204030204" pitchFamily="34" charset="0"/>
              </a:rPr>
              <a:t>invasive </a:t>
            </a:r>
            <a:r>
              <a:rPr lang="en-GB" sz="1800" b="0" i="1" dirty="0">
                <a:latin typeface="Calibri" panose="020F0502020204030204" pitchFamily="34" charset="0"/>
              </a:rPr>
              <a:t>breast cancer</a:t>
            </a:r>
          </a:p>
          <a:p>
            <a:pPr marL="0" indent="0">
              <a:spcAft>
                <a:spcPts val="600"/>
              </a:spcAft>
              <a:buNone/>
            </a:pPr>
            <a:r>
              <a:rPr lang="en-GB" sz="1800" b="0" dirty="0">
                <a:latin typeface="Calibri" panose="020F0502020204030204" pitchFamily="34" charset="0"/>
              </a:rPr>
              <a:t>Review how to improve the recording of recurrence in local medical records and </a:t>
            </a:r>
            <a:r>
              <a:rPr lang="en-GB" sz="1800" b="0" dirty="0" smtClean="0">
                <a:latin typeface="Calibri" panose="020F0502020204030204" pitchFamily="34" charset="0"/>
              </a:rPr>
              <a:t>                ensure </a:t>
            </a:r>
            <a:r>
              <a:rPr lang="en-GB" sz="1800" b="0" dirty="0">
                <a:latin typeface="Calibri" panose="020F0502020204030204" pitchFamily="34" charset="0"/>
              </a:rPr>
              <a:t>this information is uploaded to </a:t>
            </a:r>
            <a:r>
              <a:rPr lang="en-GB" sz="1800" b="0" dirty="0" smtClean="0">
                <a:latin typeface="Calibri" panose="020F0502020204030204" pitchFamily="34" charset="0"/>
              </a:rPr>
              <a:t>NCRAS and Canisc.</a:t>
            </a:r>
          </a:p>
          <a:p>
            <a:pPr marL="0" indent="0">
              <a:spcAft>
                <a:spcPts val="600"/>
              </a:spcAft>
              <a:buNone/>
            </a:pPr>
            <a:r>
              <a:rPr lang="en-GB" sz="1800" b="0" dirty="0">
                <a:latin typeface="Calibri"/>
              </a:rPr>
              <a:t>Carry out and record full tumour characterisation, including assessment of ER and </a:t>
            </a:r>
            <a:r>
              <a:rPr lang="en-GB" sz="1800" b="0" dirty="0" smtClean="0">
                <a:latin typeface="Calibri"/>
              </a:rPr>
              <a:t>          HER2 </a:t>
            </a:r>
            <a:r>
              <a:rPr lang="en-GB" sz="1800" b="0" dirty="0">
                <a:latin typeface="Calibri"/>
              </a:rPr>
              <a:t>status, for all patients with invasive breast cancer for use at multidisciplinary </a:t>
            </a:r>
            <a:r>
              <a:rPr lang="en-GB" sz="1800" b="0" dirty="0" smtClean="0">
                <a:latin typeface="Calibri"/>
              </a:rPr>
              <a:t>                    team </a:t>
            </a:r>
            <a:r>
              <a:rPr lang="en-GB" sz="1800" b="0" dirty="0">
                <a:latin typeface="Calibri"/>
              </a:rPr>
              <a:t>meetings; in line with </a:t>
            </a:r>
            <a:r>
              <a:rPr lang="en-GB" sz="1800" b="0" dirty="0" smtClean="0">
                <a:latin typeface="Calibri"/>
              </a:rPr>
              <a:t>NICE guidance</a:t>
            </a:r>
            <a:r>
              <a:rPr lang="en-GB" sz="1800" b="0" dirty="0" smtClean="0">
                <a:latin typeface="Calibri"/>
              </a:rPr>
              <a:t>.</a:t>
            </a:r>
            <a:endParaRPr lang="en-US" u="sng" dirty="0">
              <a:latin typeface="+mj-lt"/>
            </a:endParaRPr>
          </a:p>
        </p:txBody>
      </p:sp>
      <p:grpSp>
        <p:nvGrpSpPr>
          <p:cNvPr id="3" name="Group 2"/>
          <p:cNvGrpSpPr/>
          <p:nvPr/>
        </p:nvGrpSpPr>
        <p:grpSpPr>
          <a:xfrm>
            <a:off x="8148588" y="1028852"/>
            <a:ext cx="877040" cy="877040"/>
            <a:chOff x="8148588" y="1028852"/>
            <a:chExt cx="877040" cy="877040"/>
          </a:xfrm>
        </p:grpSpPr>
        <p:pic>
          <p:nvPicPr>
            <p:cNvPr id="21"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 xmlns:asvg="http://schemas.microsoft.com/office/drawing/2016/SVG/main" r:embed="rId13"/>
                </a:ext>
              </a:extLst>
            </a:blip>
            <a:stretch>
              <a:fillRect/>
            </a:stretch>
          </p:blipFill>
          <p:spPr>
            <a:xfrm>
              <a:off x="8148588" y="1028852"/>
              <a:ext cx="877040" cy="877040"/>
            </a:xfrm>
            <a:prstGeom prst="rect">
              <a:avLst/>
            </a:prstGeom>
          </p:spPr>
        </p:pic>
        <p:sp>
          <p:nvSpPr>
            <p:cNvPr id="5" name="Rectangle 4"/>
            <p:cNvSpPr/>
            <p:nvPr/>
          </p:nvSpPr>
          <p:spPr>
            <a:xfrm>
              <a:off x="8262354" y="1214668"/>
              <a:ext cx="649507" cy="584775"/>
            </a:xfrm>
            <a:prstGeom prst="rect">
              <a:avLst/>
            </a:prstGeom>
          </p:spPr>
          <p:txBody>
            <a:bodyPr wrap="square">
              <a:spAutoFit/>
            </a:bodyPr>
            <a:lstStyle/>
            <a:p>
              <a:pPr algn="ctr"/>
              <a:r>
                <a:rPr lang="en-US" sz="1600" dirty="0">
                  <a:ln w="0"/>
                  <a:solidFill>
                    <a:srgbClr val="87576D"/>
                  </a:solidFill>
                  <a:effectLst>
                    <a:outerShdw blurRad="38100" dist="19050" dir="2700000" algn="tl" rotWithShape="0">
                      <a:schemeClr val="dk1">
                        <a:alpha val="40000"/>
                      </a:schemeClr>
                    </a:outerShdw>
                  </a:effectLst>
                </a:rPr>
                <a:t>Recs </a:t>
              </a:r>
              <a:r>
                <a:rPr lang="en-US" sz="1600" dirty="0" smtClean="0">
                  <a:ln w="0"/>
                  <a:solidFill>
                    <a:srgbClr val="87576D"/>
                  </a:solidFill>
                  <a:effectLst>
                    <a:outerShdw blurRad="38100" dist="19050" dir="2700000" algn="tl" rotWithShape="0">
                      <a:schemeClr val="dk1">
                        <a:alpha val="40000"/>
                      </a:schemeClr>
                    </a:outerShdw>
                  </a:effectLst>
                </a:rPr>
                <a:t>3-6</a:t>
              </a:r>
              <a:endParaRPr lang="en-US" sz="3600" dirty="0">
                <a:ln w="0"/>
                <a:solidFill>
                  <a:srgbClr val="87576D"/>
                </a:solidFill>
                <a:effectLst>
                  <a:outerShdw blurRad="38100" dist="19050" dir="2700000" algn="tl" rotWithShape="0">
                    <a:schemeClr val="dk1">
                      <a:alpha val="40000"/>
                    </a:schemeClr>
                  </a:outerShdw>
                </a:effectLst>
              </a:endParaRPr>
            </a:p>
          </p:txBody>
        </p:sp>
      </p:grpSp>
      <p:grpSp>
        <p:nvGrpSpPr>
          <p:cNvPr id="4" name="Group 3"/>
          <p:cNvGrpSpPr/>
          <p:nvPr/>
        </p:nvGrpSpPr>
        <p:grpSpPr>
          <a:xfrm>
            <a:off x="37325" y="2242346"/>
            <a:ext cx="661870" cy="697973"/>
            <a:chOff x="253348" y="1871006"/>
            <a:chExt cx="697973" cy="697973"/>
          </a:xfrm>
        </p:grpSpPr>
        <p:pic>
          <p:nvPicPr>
            <p:cNvPr id="19"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 xmlns:asvg="http://schemas.microsoft.com/office/drawing/2016/SVG/main" r:embed="rId14"/>
                </a:ext>
              </a:extLst>
            </a:blip>
            <a:stretch>
              <a:fillRect/>
            </a:stretch>
          </p:blipFill>
          <p:spPr>
            <a:xfrm>
              <a:off x="253348" y="1871006"/>
              <a:ext cx="697973" cy="697973"/>
            </a:xfrm>
            <a:prstGeom prst="rect">
              <a:avLst/>
            </a:prstGeom>
          </p:spPr>
        </p:pic>
        <p:sp>
          <p:nvSpPr>
            <p:cNvPr id="25" name="Rectangle 24"/>
            <p:cNvSpPr/>
            <p:nvPr/>
          </p:nvSpPr>
          <p:spPr>
            <a:xfrm>
              <a:off x="332245" y="1983082"/>
              <a:ext cx="540180" cy="523220"/>
            </a:xfrm>
            <a:prstGeom prst="rect">
              <a:avLst/>
            </a:prstGeom>
          </p:spPr>
          <p:txBody>
            <a:bodyPr wrap="square">
              <a:spAutoFit/>
            </a:bodyPr>
            <a:lstStyle/>
            <a:p>
              <a:pPr algn="ctr"/>
              <a:r>
                <a:rPr lang="en-US" sz="1400" dirty="0" smtClean="0">
                  <a:ln w="0"/>
                  <a:solidFill>
                    <a:srgbClr val="87576D"/>
                  </a:solidFill>
                  <a:effectLst>
                    <a:outerShdw blurRad="38100" dist="19050" dir="2700000" algn="tl" rotWithShape="0">
                      <a:schemeClr val="dk1">
                        <a:alpha val="40000"/>
                      </a:schemeClr>
                    </a:outerShdw>
                  </a:effectLst>
                </a:rPr>
                <a:t>Rec</a:t>
              </a:r>
            </a:p>
            <a:p>
              <a:pPr algn="ctr"/>
              <a:r>
                <a:rPr lang="en-US" sz="1400" dirty="0" smtClean="0">
                  <a:ln w="0"/>
                  <a:solidFill>
                    <a:srgbClr val="87576D"/>
                  </a:solidFill>
                  <a:effectLst>
                    <a:outerShdw blurRad="38100" dist="19050" dir="2700000" algn="tl" rotWithShape="0">
                      <a:schemeClr val="dk1">
                        <a:alpha val="40000"/>
                      </a:schemeClr>
                    </a:outerShdw>
                  </a:effectLst>
                </a:rPr>
                <a:t>3</a:t>
              </a:r>
              <a:endParaRPr lang="en-US" sz="1400" dirty="0">
                <a:ln w="0"/>
                <a:solidFill>
                  <a:srgbClr val="87576D"/>
                </a:solidFill>
                <a:effectLst>
                  <a:outerShdw blurRad="38100" dist="19050" dir="2700000" algn="tl" rotWithShape="0">
                    <a:schemeClr val="dk1">
                      <a:alpha val="40000"/>
                    </a:schemeClr>
                  </a:outerShdw>
                </a:effectLst>
              </a:endParaRPr>
            </a:p>
          </p:txBody>
        </p:sp>
      </p:grpSp>
      <p:grpSp>
        <p:nvGrpSpPr>
          <p:cNvPr id="2" name="Group 1"/>
          <p:cNvGrpSpPr/>
          <p:nvPr/>
        </p:nvGrpSpPr>
        <p:grpSpPr>
          <a:xfrm>
            <a:off x="37324" y="2952385"/>
            <a:ext cx="661870" cy="697973"/>
            <a:chOff x="253347" y="2581045"/>
            <a:chExt cx="697973" cy="697973"/>
          </a:xfrm>
        </p:grpSpPr>
        <p:pic>
          <p:nvPicPr>
            <p:cNvPr id="20"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 xmlns:asvg="http://schemas.microsoft.com/office/drawing/2016/SVG/main" r:embed="rId14"/>
                </a:ext>
              </a:extLst>
            </a:blip>
            <a:stretch>
              <a:fillRect/>
            </a:stretch>
          </p:blipFill>
          <p:spPr>
            <a:xfrm>
              <a:off x="253347" y="2581045"/>
              <a:ext cx="697973" cy="697973"/>
            </a:xfrm>
            <a:prstGeom prst="rect">
              <a:avLst/>
            </a:prstGeom>
          </p:spPr>
        </p:pic>
        <p:sp>
          <p:nvSpPr>
            <p:cNvPr id="26" name="Rectangle 25"/>
            <p:cNvSpPr/>
            <p:nvPr/>
          </p:nvSpPr>
          <p:spPr>
            <a:xfrm>
              <a:off x="339982" y="2693447"/>
              <a:ext cx="540180" cy="523220"/>
            </a:xfrm>
            <a:prstGeom prst="rect">
              <a:avLst/>
            </a:prstGeom>
          </p:spPr>
          <p:txBody>
            <a:bodyPr wrap="square">
              <a:spAutoFit/>
            </a:bodyPr>
            <a:lstStyle/>
            <a:p>
              <a:pPr algn="ctr"/>
              <a:r>
                <a:rPr lang="en-US" sz="1400" dirty="0" smtClean="0">
                  <a:ln w="0"/>
                  <a:solidFill>
                    <a:srgbClr val="87576D"/>
                  </a:solidFill>
                  <a:effectLst>
                    <a:outerShdw blurRad="38100" dist="19050" dir="2700000" algn="tl" rotWithShape="0">
                      <a:schemeClr val="dk1">
                        <a:alpha val="40000"/>
                      </a:schemeClr>
                    </a:outerShdw>
                  </a:effectLst>
                </a:rPr>
                <a:t>Rec</a:t>
              </a:r>
            </a:p>
            <a:p>
              <a:pPr algn="ctr"/>
              <a:r>
                <a:rPr lang="en-US" sz="1400" dirty="0">
                  <a:ln w="0"/>
                  <a:solidFill>
                    <a:srgbClr val="87576D"/>
                  </a:solidFill>
                  <a:effectLst>
                    <a:outerShdw blurRad="38100" dist="19050" dir="2700000" algn="tl" rotWithShape="0">
                      <a:schemeClr val="dk1">
                        <a:alpha val="40000"/>
                      </a:schemeClr>
                    </a:outerShdw>
                  </a:effectLst>
                </a:rPr>
                <a:t>4</a:t>
              </a:r>
            </a:p>
          </p:txBody>
        </p:sp>
      </p:grpSp>
      <p:grpSp>
        <p:nvGrpSpPr>
          <p:cNvPr id="8" name="Group 7"/>
          <p:cNvGrpSpPr/>
          <p:nvPr/>
        </p:nvGrpSpPr>
        <p:grpSpPr>
          <a:xfrm>
            <a:off x="86204" y="4968609"/>
            <a:ext cx="661870" cy="697973"/>
            <a:chOff x="302227" y="4844060"/>
            <a:chExt cx="697973" cy="697973"/>
          </a:xfrm>
        </p:grpSpPr>
        <p:pic>
          <p:nvPicPr>
            <p:cNvPr id="23"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 xmlns:asvg="http://schemas.microsoft.com/office/drawing/2016/SVG/main" r:embed="rId14"/>
                </a:ext>
              </a:extLst>
            </a:blip>
            <a:stretch>
              <a:fillRect/>
            </a:stretch>
          </p:blipFill>
          <p:spPr>
            <a:xfrm>
              <a:off x="302227" y="4844060"/>
              <a:ext cx="697973" cy="697973"/>
            </a:xfrm>
            <a:prstGeom prst="rect">
              <a:avLst/>
            </a:prstGeom>
          </p:spPr>
        </p:pic>
        <p:sp>
          <p:nvSpPr>
            <p:cNvPr id="27" name="Rectangle 26"/>
            <p:cNvSpPr/>
            <p:nvPr/>
          </p:nvSpPr>
          <p:spPr>
            <a:xfrm>
              <a:off x="381123" y="4981705"/>
              <a:ext cx="540180" cy="523220"/>
            </a:xfrm>
            <a:prstGeom prst="rect">
              <a:avLst/>
            </a:prstGeom>
          </p:spPr>
          <p:txBody>
            <a:bodyPr wrap="square">
              <a:spAutoFit/>
            </a:bodyPr>
            <a:lstStyle/>
            <a:p>
              <a:pPr algn="ctr"/>
              <a:r>
                <a:rPr lang="en-US" sz="1400" dirty="0" smtClean="0">
                  <a:ln w="0"/>
                  <a:solidFill>
                    <a:srgbClr val="87576D"/>
                  </a:solidFill>
                  <a:effectLst>
                    <a:outerShdw blurRad="38100" dist="19050" dir="2700000" algn="tl" rotWithShape="0">
                      <a:schemeClr val="dk1">
                        <a:alpha val="40000"/>
                      </a:schemeClr>
                    </a:outerShdw>
                  </a:effectLst>
                </a:rPr>
                <a:t>Rec</a:t>
              </a:r>
            </a:p>
            <a:p>
              <a:pPr algn="ctr"/>
              <a:r>
                <a:rPr lang="en-US" sz="1400" dirty="0">
                  <a:ln w="0"/>
                  <a:solidFill>
                    <a:srgbClr val="87576D"/>
                  </a:solidFill>
                  <a:effectLst>
                    <a:outerShdw blurRad="38100" dist="19050" dir="2700000" algn="tl" rotWithShape="0">
                      <a:schemeClr val="dk1">
                        <a:alpha val="40000"/>
                      </a:schemeClr>
                    </a:outerShdw>
                  </a:effectLst>
                </a:rPr>
                <a:t>5</a:t>
              </a:r>
            </a:p>
          </p:txBody>
        </p:sp>
      </p:grpSp>
      <p:grpSp>
        <p:nvGrpSpPr>
          <p:cNvPr id="16" name="Group 15"/>
          <p:cNvGrpSpPr/>
          <p:nvPr/>
        </p:nvGrpSpPr>
        <p:grpSpPr>
          <a:xfrm>
            <a:off x="86204" y="5688689"/>
            <a:ext cx="661870" cy="697973"/>
            <a:chOff x="302227" y="5574794"/>
            <a:chExt cx="697973" cy="697973"/>
          </a:xfrm>
        </p:grpSpPr>
        <p:pic>
          <p:nvPicPr>
            <p:cNvPr id="24" name="Graphic 2" descr="Clipboard">
              <a:extLst>
                <a:ext uri="{FF2B5EF4-FFF2-40B4-BE49-F238E27FC236}">
                  <a16:creationId xmlns:a16="http://schemas.microsoft.com/office/drawing/2014/main" id="{DEB66F60-2C04-44E5-BE62-D8D0C2B49388}"/>
                </a:ext>
              </a:extLst>
            </p:cNvPr>
            <p:cNvPicPr>
              <a:picLocks noChangeAspect="1"/>
            </p:cNvPicPr>
            <p:nvPr/>
          </p:nvPicPr>
          <p:blipFill>
            <a:blip r:embed="rId8">
              <a:extLst>
                <a:ext uri="{96DAC541-7B7A-43D3-8B79-37D633B846F1}">
                  <asvg:svgBlip xmlns="" xmlns:asvg="http://schemas.microsoft.com/office/drawing/2016/SVG/main" r:embed="rId14"/>
                </a:ext>
              </a:extLst>
            </a:blip>
            <a:stretch>
              <a:fillRect/>
            </a:stretch>
          </p:blipFill>
          <p:spPr>
            <a:xfrm>
              <a:off x="302227" y="5574794"/>
              <a:ext cx="697973" cy="697973"/>
            </a:xfrm>
            <a:prstGeom prst="rect">
              <a:avLst/>
            </a:prstGeom>
          </p:spPr>
        </p:pic>
        <p:sp>
          <p:nvSpPr>
            <p:cNvPr id="28" name="Rectangle 27"/>
            <p:cNvSpPr/>
            <p:nvPr/>
          </p:nvSpPr>
          <p:spPr>
            <a:xfrm>
              <a:off x="381123" y="5702776"/>
              <a:ext cx="540180" cy="523220"/>
            </a:xfrm>
            <a:prstGeom prst="rect">
              <a:avLst/>
            </a:prstGeom>
          </p:spPr>
          <p:txBody>
            <a:bodyPr wrap="square">
              <a:spAutoFit/>
            </a:bodyPr>
            <a:lstStyle/>
            <a:p>
              <a:pPr algn="ctr"/>
              <a:r>
                <a:rPr lang="en-US" sz="1400" dirty="0" smtClean="0">
                  <a:ln w="0"/>
                  <a:solidFill>
                    <a:srgbClr val="87576D"/>
                  </a:solidFill>
                  <a:effectLst>
                    <a:outerShdw blurRad="38100" dist="19050" dir="2700000" algn="tl" rotWithShape="0">
                      <a:schemeClr val="dk1">
                        <a:alpha val="40000"/>
                      </a:schemeClr>
                    </a:outerShdw>
                  </a:effectLst>
                </a:rPr>
                <a:t>Rec</a:t>
              </a:r>
            </a:p>
            <a:p>
              <a:pPr algn="ctr"/>
              <a:r>
                <a:rPr lang="en-US" sz="1400" dirty="0">
                  <a:ln w="0"/>
                  <a:solidFill>
                    <a:srgbClr val="87576D"/>
                  </a:solidFill>
                  <a:effectLst>
                    <a:outerShdw blurRad="38100" dist="19050" dir="2700000" algn="tl" rotWithShape="0">
                      <a:schemeClr val="dk1">
                        <a:alpha val="40000"/>
                      </a:schemeClr>
                    </a:outerShdw>
                  </a:effectLst>
                </a:rPr>
                <a:t>6</a:t>
              </a:r>
            </a:p>
          </p:txBody>
        </p:sp>
      </p:grpSp>
    </p:spTree>
    <p:extLst>
      <p:ext uri="{BB962C8B-B14F-4D97-AF65-F5344CB8AC3E}">
        <p14:creationId xmlns:p14="http://schemas.microsoft.com/office/powerpoint/2010/main" val="317267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013121" cy="1008890"/>
            <a:chOff x="0" y="0"/>
            <a:chExt cx="9013121" cy="100889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43300" cy="10088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245" y="165279"/>
              <a:ext cx="1477019" cy="73851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011" y="165279"/>
              <a:ext cx="939061" cy="69177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672" y="74897"/>
              <a:ext cx="1992449" cy="908424"/>
            </a:xfrm>
            <a:prstGeom prst="rect">
              <a:avLst/>
            </a:prstGeom>
          </p:spPr>
        </p:pic>
      </p:grpSp>
      <p:grpSp>
        <p:nvGrpSpPr>
          <p:cNvPr id="10" name="Group 9"/>
          <p:cNvGrpSpPr/>
          <p:nvPr/>
        </p:nvGrpSpPr>
        <p:grpSpPr>
          <a:xfrm>
            <a:off x="7193527" y="6381328"/>
            <a:ext cx="1770961" cy="307778"/>
            <a:chOff x="347855" y="6488669"/>
            <a:chExt cx="2602393" cy="341000"/>
          </a:xfrm>
        </p:grpSpPr>
        <p:pic>
          <p:nvPicPr>
            <p:cNvPr id="13" name="Picture 12" descr="&lt;strong&gt;Twitter&lt;/strong&gt; Considering Increasing Character Count to 10,0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855" y="6512264"/>
              <a:ext cx="539881" cy="317405"/>
            </a:xfrm>
            <a:prstGeom prst="rect">
              <a:avLst/>
            </a:prstGeom>
          </p:spPr>
        </p:pic>
        <p:sp>
          <p:nvSpPr>
            <p:cNvPr id="17" name="TextBox 16"/>
            <p:cNvSpPr txBox="1"/>
            <p:nvPr/>
          </p:nvSpPr>
          <p:spPr>
            <a:xfrm>
              <a:off x="807250" y="6488669"/>
              <a:ext cx="2142998" cy="340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@NABCOP_news</a:t>
              </a:r>
            </a:p>
          </p:txBody>
        </p:sp>
      </p:grpSp>
      <p:sp>
        <p:nvSpPr>
          <p:cNvPr id="2" name="Title 1"/>
          <p:cNvSpPr>
            <a:spLocks noGrp="1"/>
          </p:cNvSpPr>
          <p:nvPr>
            <p:ph type="title"/>
          </p:nvPr>
        </p:nvSpPr>
        <p:spPr>
          <a:xfrm>
            <a:off x="306000" y="1162800"/>
            <a:ext cx="8838000" cy="504056"/>
          </a:xfrm>
        </p:spPr>
        <p:txBody>
          <a:bodyPr/>
          <a:lstStyle/>
          <a:p>
            <a:r>
              <a:rPr lang="en-GB" sz="2800" dirty="0" smtClean="0">
                <a:solidFill>
                  <a:srgbClr val="87576D"/>
                </a:solidFill>
                <a:latin typeface="+mn-lt"/>
              </a:rPr>
              <a:t>Availability of core data items for </a:t>
            </a:r>
            <a:r>
              <a:rPr lang="en-GB" sz="2800" i="1" dirty="0" smtClean="0">
                <a:solidFill>
                  <a:srgbClr val="87576D"/>
                </a:solidFill>
                <a:latin typeface="+mn-lt"/>
              </a:rPr>
              <a:t>[insert organisation name]</a:t>
            </a:r>
            <a:r>
              <a:rPr lang="en-GB" sz="2800" dirty="0" smtClean="0">
                <a:solidFill>
                  <a:srgbClr val="87576D"/>
                </a:solidFill>
                <a:latin typeface="+mn-lt"/>
              </a:rPr>
              <a:t> in [</a:t>
            </a:r>
            <a:r>
              <a:rPr lang="en-GB" sz="2800" i="1" dirty="0" smtClean="0">
                <a:solidFill>
                  <a:srgbClr val="87576D"/>
                </a:solidFill>
                <a:latin typeface="+mn-lt"/>
              </a:rPr>
              <a:t>insert selected year</a:t>
            </a:r>
            <a:r>
              <a:rPr lang="en-GB" sz="2800" dirty="0" smtClean="0">
                <a:solidFill>
                  <a:srgbClr val="87576D"/>
                </a:solidFill>
                <a:latin typeface="+mn-lt"/>
              </a:rPr>
              <a:t>]</a:t>
            </a:r>
            <a:endParaRPr lang="en-GB" sz="2800" dirty="0">
              <a:solidFill>
                <a:srgbClr val="87576D"/>
              </a:solidFill>
              <a:latin typeface="+mn-lt"/>
            </a:endParaRPr>
          </a:p>
        </p:txBody>
      </p:sp>
      <p:graphicFrame>
        <p:nvGraphicFramePr>
          <p:cNvPr id="15" name="Chart 14"/>
          <p:cNvGraphicFramePr>
            <a:graphicFrameLocks/>
          </p:cNvGraphicFramePr>
          <p:nvPr>
            <p:extLst>
              <p:ext uri="{D42A27DB-BD31-4B8C-83A1-F6EECF244321}">
                <p14:modId xmlns:p14="http://schemas.microsoft.com/office/powerpoint/2010/main" val="3279497862"/>
              </p:ext>
            </p:extLst>
          </p:nvPr>
        </p:nvGraphicFramePr>
        <p:xfrm>
          <a:off x="2195736" y="2060847"/>
          <a:ext cx="4572001" cy="4777681"/>
        </p:xfrm>
        <a:graphic>
          <a:graphicData uri="http://schemas.openxmlformats.org/drawingml/2006/chart">
            <c:chart xmlns:c="http://schemas.openxmlformats.org/drawingml/2006/chart" xmlns:r="http://schemas.openxmlformats.org/officeDocument/2006/relationships" r:id="rId8"/>
          </a:graphicData>
        </a:graphic>
      </p:graphicFrame>
      <p:cxnSp>
        <p:nvCxnSpPr>
          <p:cNvPr id="5" name="Straight Connector 4"/>
          <p:cNvCxnSpPr/>
          <p:nvPr/>
        </p:nvCxnSpPr>
        <p:spPr>
          <a:xfrm>
            <a:off x="6300192" y="2204864"/>
            <a:ext cx="0" cy="4032448"/>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6932303" y="3573016"/>
            <a:ext cx="2169185" cy="1477328"/>
          </a:xfrm>
          <a:prstGeom prst="rect">
            <a:avLst/>
          </a:prstGeom>
          <a:noFill/>
        </p:spPr>
        <p:txBody>
          <a:bodyPr wrap="square" rtlCol="0">
            <a:spAutoFit/>
          </a:bodyPr>
          <a:lstStyle/>
          <a:p>
            <a:r>
              <a:rPr lang="en-GB" dirty="0" smtClean="0">
                <a:solidFill>
                  <a:srgbClr val="C00000"/>
                </a:solidFill>
              </a:rPr>
              <a:t>Ensure red line is on 90% to highlight areas where data completeness falls below this value</a:t>
            </a:r>
            <a:endParaRPr lang="en-GB" dirty="0">
              <a:solidFill>
                <a:srgbClr val="C00000"/>
              </a:solidFill>
            </a:endParaRPr>
          </a:p>
        </p:txBody>
      </p:sp>
    </p:spTree>
    <p:extLst>
      <p:ext uri="{BB962C8B-B14F-4D97-AF65-F5344CB8AC3E}">
        <p14:creationId xmlns:p14="http://schemas.microsoft.com/office/powerpoint/2010/main" val="2571327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NABC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BCOP" id="{6C9C6DC9-D0B7-4DDF-989B-056E51BEDF41}" vid="{3FD9AA07-B987-4F8F-9BA6-8AA7679E1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5178</TotalTime>
  <Words>3844</Words>
  <Application>Microsoft Office PowerPoint</Application>
  <PresentationFormat>On-screen Show (4:3)</PresentationFormat>
  <Paragraphs>425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EucrosiaUPC</vt:lpstr>
      <vt:lpstr>Georgia</vt:lpstr>
      <vt:lpstr>Wingdings</vt:lpstr>
      <vt:lpstr>NABCOP</vt:lpstr>
      <vt:lpstr>PowerPoint Presentation</vt:lpstr>
      <vt:lpstr>What is this slide set for?</vt:lpstr>
      <vt:lpstr>What is the NABCOP?</vt:lpstr>
      <vt:lpstr>What data do the NABCOP use?</vt:lpstr>
      <vt:lpstr>Full details of the NABCOP 2020 results online*</vt:lpstr>
      <vt:lpstr>PowerPoint Presentation</vt:lpstr>
      <vt:lpstr>PowerPoint Presentation</vt:lpstr>
      <vt:lpstr>PowerPoint Presentation</vt:lpstr>
      <vt:lpstr>Availability of core data items for [insert organisation name] in [insert selected year]</vt:lpstr>
      <vt:lpstr>Data quality over time for [insert organisation name]</vt:lpstr>
      <vt:lpstr>Recording of breast cancer recurrence over time </vt:lpstr>
      <vt:lpstr>Discussion – how can we improve our data completeness?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 DCIS/early invasive breast cancer treatment</vt:lpstr>
      <vt:lpstr>PowerPoint Presentation</vt:lpstr>
      <vt:lpstr>PowerPoint Presentation</vt:lpstr>
      <vt:lpstr>Discussion – newly diagnosed M1 breast cancer </vt:lpstr>
      <vt:lpstr>PowerPoint Presentation</vt:lpstr>
      <vt:lpstr>PowerPoint Presentation</vt:lpstr>
      <vt:lpstr>PowerPoint Presentation</vt:lpstr>
    </vt:vector>
  </TitlesOfParts>
  <Company>Leeds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Ellise Kitchen</dc:creator>
  <cp:lastModifiedBy>Jibby Medina</cp:lastModifiedBy>
  <cp:revision>661</cp:revision>
  <cp:lastPrinted>2019-06-11T07:59:38Z</cp:lastPrinted>
  <dcterms:created xsi:type="dcterms:W3CDTF">2018-06-06T10:15:17Z</dcterms:created>
  <dcterms:modified xsi:type="dcterms:W3CDTF">2020-07-07T17:44:35Z</dcterms:modified>
</cp:coreProperties>
</file>